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61" r:id="rId3"/>
    <p:sldMasterId id="2147483673" r:id="rId4"/>
    <p:sldMasterId id="2147483685" r:id="rId5"/>
  </p:sldMasterIdLst>
  <p:notesMasterIdLst>
    <p:notesMasterId r:id="rId23"/>
  </p:notesMasterIdLst>
  <p:handoutMasterIdLst>
    <p:handoutMasterId r:id="rId24"/>
  </p:handoutMasterIdLst>
  <p:sldIdLst>
    <p:sldId id="256" r:id="rId6"/>
    <p:sldId id="257" r:id="rId7"/>
    <p:sldId id="258" r:id="rId8"/>
    <p:sldId id="259" r:id="rId9"/>
    <p:sldId id="273" r:id="rId10"/>
    <p:sldId id="260" r:id="rId11"/>
    <p:sldId id="264" r:id="rId12"/>
    <p:sldId id="278" r:id="rId13"/>
    <p:sldId id="274" r:id="rId14"/>
    <p:sldId id="266" r:id="rId15"/>
    <p:sldId id="261" r:id="rId16"/>
    <p:sldId id="276" r:id="rId17"/>
    <p:sldId id="269" r:id="rId18"/>
    <p:sldId id="277" r:id="rId19"/>
    <p:sldId id="267" r:id="rId20"/>
    <p:sldId id="262" r:id="rId21"/>
    <p:sldId id="263"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1" userDrawn="1">
          <p15:clr>
            <a:srgbClr val="A4A3A4"/>
          </p15:clr>
        </p15:guide>
        <p15:guide id="3" pos="383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aaf, Andrea L." initials="SAL" lastIdx="19" clrIdx="0">
    <p:extLst>
      <p:ext uri="{19B8F6BF-5375-455C-9EA6-DF929625EA0E}">
        <p15:presenceInfo xmlns:p15="http://schemas.microsoft.com/office/powerpoint/2012/main" userId="S-1-5-21-2268474175-859333071-1483869524-73050" providerId="AD"/>
      </p:ext>
    </p:extLst>
  </p:cmAuthor>
  <p:cmAuthor id="2" name="Tiffany Harris" initials="TH" lastIdx="14" clrIdx="1">
    <p:extLst>
      <p:ext uri="{19B8F6BF-5375-455C-9EA6-DF929625EA0E}">
        <p15:presenceInfo xmlns:p15="http://schemas.microsoft.com/office/powerpoint/2012/main" userId="182fcefd4cc803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83C87E"/>
    <a:srgbClr val="387933"/>
    <a:srgbClr val="1E428A"/>
    <a:srgbClr val="50AC49"/>
    <a:srgbClr val="132955"/>
    <a:srgbClr val="0F2145"/>
    <a:srgbClr val="A88000"/>
    <a:srgbClr val="0045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8" autoAdjust="0"/>
    <p:restoredTop sz="83394" autoAdjust="0"/>
  </p:normalViewPr>
  <p:slideViewPr>
    <p:cSldViewPr snapToGrid="0">
      <p:cViewPr varScale="1">
        <p:scale>
          <a:sx n="57" d="100"/>
          <a:sy n="57" d="100"/>
        </p:scale>
        <p:origin x="516" y="78"/>
      </p:cViewPr>
      <p:guideLst>
        <p:guide orient="horz" pos="2160"/>
        <p:guide pos="2881"/>
        <p:guide pos="3839"/>
      </p:guideLst>
    </p:cSldViewPr>
  </p:slideViewPr>
  <p:notesTextViewPr>
    <p:cViewPr>
      <p:scale>
        <a:sx n="1" d="1"/>
        <a:sy n="1" d="1"/>
      </p:scale>
      <p:origin x="0" y="0"/>
    </p:cViewPr>
  </p:notesTextViewPr>
  <p:notesViewPr>
    <p:cSldViewPr snapToGrid="0">
      <p:cViewPr varScale="1">
        <p:scale>
          <a:sx n="92" d="100"/>
          <a:sy n="92" d="100"/>
        </p:scale>
        <p:origin x="351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99137169627956"/>
          <c:y val="5.1825052040908683E-2"/>
          <c:w val="0.80600072397823763"/>
          <c:h val="0.70740066974386817"/>
        </c:manualLayout>
      </c:layout>
      <c:barChart>
        <c:barDir val="bar"/>
        <c:grouping val="stacked"/>
        <c:varyColors val="0"/>
        <c:ser>
          <c:idx val="0"/>
          <c:order val="0"/>
          <c:tx>
            <c:strRef>
              <c:f>Sheet1!$B$1</c:f>
              <c:strCache>
                <c:ptCount val="1"/>
                <c:pt idx="0">
                  <c:v>Currently Implementing</c:v>
                </c:pt>
              </c:strCache>
            </c:strRef>
          </c:tx>
          <c:spPr>
            <a:solidFill>
              <a:srgbClr val="50AC49"/>
            </a:solidFill>
            <a:ln>
              <a:solidFill>
                <a:srgbClr val="50AC49"/>
              </a:solidFill>
            </a:ln>
            <a:effectLst/>
          </c:spPr>
          <c:invertIfNegative val="0"/>
          <c:cat>
            <c:strRef>
              <c:f>Sheet1!$A$2:$A$14</c:f>
              <c:strCache>
                <c:ptCount val="13"/>
                <c:pt idx="0">
                  <c:v>Tajikistan</c:v>
                </c:pt>
                <c:pt idx="1">
                  <c:v>South Sudan</c:v>
                </c:pt>
                <c:pt idx="2">
                  <c:v>Myanmar</c:v>
                </c:pt>
                <c:pt idx="3">
                  <c:v>Mozambique</c:v>
                </c:pt>
                <c:pt idx="4">
                  <c:v>Kyrgyzstan</c:v>
                </c:pt>
                <c:pt idx="5">
                  <c:v>Kenya</c:v>
                </c:pt>
                <c:pt idx="6">
                  <c:v>Kazakhstan</c:v>
                </c:pt>
                <c:pt idx="7">
                  <c:v>Ethiopia</c:v>
                </c:pt>
                <c:pt idx="8">
                  <c:v>Eswatini</c:v>
                </c:pt>
                <c:pt idx="9">
                  <c:v>DRC</c:v>
                </c:pt>
                <c:pt idx="10">
                  <c:v>Côte d'Ivoire</c:v>
                </c:pt>
                <c:pt idx="11">
                  <c:v>Cameroon</c:v>
                </c:pt>
                <c:pt idx="12">
                  <c:v>Angola</c:v>
                </c:pt>
              </c:strCache>
            </c:strRef>
          </c:cat>
          <c:val>
            <c:numRef>
              <c:f>Sheet1!$B$2:$B$14</c:f>
              <c:numCache>
                <c:formatCode>General</c:formatCode>
                <c:ptCount val="13"/>
                <c:pt idx="1">
                  <c:v>1</c:v>
                </c:pt>
                <c:pt idx="3">
                  <c:v>129</c:v>
                </c:pt>
                <c:pt idx="5">
                  <c:v>1</c:v>
                </c:pt>
                <c:pt idx="7">
                  <c:v>26</c:v>
                </c:pt>
                <c:pt idx="8">
                  <c:v>23</c:v>
                </c:pt>
                <c:pt idx="9">
                  <c:v>161</c:v>
                </c:pt>
                <c:pt idx="11">
                  <c:v>20</c:v>
                </c:pt>
              </c:numCache>
            </c:numRef>
          </c:val>
          <c:extLst>
            <c:ext xmlns:c16="http://schemas.microsoft.com/office/drawing/2014/chart" uri="{C3380CC4-5D6E-409C-BE32-E72D297353CC}">
              <c16:uniqueId val="{00000000-7723-4BF5-9F3D-80D90EA3F025}"/>
            </c:ext>
          </c:extLst>
        </c:ser>
        <c:ser>
          <c:idx val="1"/>
          <c:order val="1"/>
          <c:tx>
            <c:strRef>
              <c:f>Sheet1!$C$1</c:f>
              <c:strCache>
                <c:ptCount val="1"/>
                <c:pt idx="0">
                  <c:v>Plan to Begin Implementing ≤6 Months</c:v>
                </c:pt>
              </c:strCache>
            </c:strRef>
          </c:tx>
          <c:spPr>
            <a:solidFill>
              <a:srgbClr val="FFC000"/>
            </a:solidFill>
            <a:ln>
              <a:solidFill>
                <a:srgbClr val="FFC000"/>
              </a:solidFill>
            </a:ln>
            <a:effectLst/>
          </c:spPr>
          <c:invertIfNegative val="0"/>
          <c:cat>
            <c:strRef>
              <c:f>Sheet1!$A$2:$A$14</c:f>
              <c:strCache>
                <c:ptCount val="13"/>
                <c:pt idx="0">
                  <c:v>Tajikistan</c:v>
                </c:pt>
                <c:pt idx="1">
                  <c:v>South Sudan</c:v>
                </c:pt>
                <c:pt idx="2">
                  <c:v>Myanmar</c:v>
                </c:pt>
                <c:pt idx="3">
                  <c:v>Mozambique</c:v>
                </c:pt>
                <c:pt idx="4">
                  <c:v>Kyrgyzstan</c:v>
                </c:pt>
                <c:pt idx="5">
                  <c:v>Kenya</c:v>
                </c:pt>
                <c:pt idx="6">
                  <c:v>Kazakhstan</c:v>
                </c:pt>
                <c:pt idx="7">
                  <c:v>Ethiopia</c:v>
                </c:pt>
                <c:pt idx="8">
                  <c:v>Eswatini</c:v>
                </c:pt>
                <c:pt idx="9">
                  <c:v>DRC</c:v>
                </c:pt>
                <c:pt idx="10">
                  <c:v>Côte d'Ivoire</c:v>
                </c:pt>
                <c:pt idx="11">
                  <c:v>Cameroon</c:v>
                </c:pt>
                <c:pt idx="12">
                  <c:v>Angola</c:v>
                </c:pt>
              </c:strCache>
            </c:strRef>
          </c:cat>
          <c:val>
            <c:numRef>
              <c:f>Sheet1!$C$2:$C$14</c:f>
              <c:numCache>
                <c:formatCode>General</c:formatCode>
                <c:ptCount val="13"/>
                <c:pt idx="1">
                  <c:v>7</c:v>
                </c:pt>
                <c:pt idx="3">
                  <c:v>93</c:v>
                </c:pt>
                <c:pt idx="4">
                  <c:v>3</c:v>
                </c:pt>
                <c:pt idx="7">
                  <c:v>18</c:v>
                </c:pt>
                <c:pt idx="8">
                  <c:v>8</c:v>
                </c:pt>
                <c:pt idx="9">
                  <c:v>35</c:v>
                </c:pt>
                <c:pt idx="10">
                  <c:v>20</c:v>
                </c:pt>
                <c:pt idx="11">
                  <c:v>1</c:v>
                </c:pt>
                <c:pt idx="12">
                  <c:v>2</c:v>
                </c:pt>
              </c:numCache>
            </c:numRef>
          </c:val>
          <c:extLst>
            <c:ext xmlns:c16="http://schemas.microsoft.com/office/drawing/2014/chart" uri="{C3380CC4-5D6E-409C-BE32-E72D297353CC}">
              <c16:uniqueId val="{00000001-7723-4BF5-9F3D-80D90EA3F025}"/>
            </c:ext>
          </c:extLst>
        </c:ser>
        <c:ser>
          <c:idx val="2"/>
          <c:order val="2"/>
          <c:tx>
            <c:strRef>
              <c:f>Sheet1!$D$1</c:f>
              <c:strCache>
                <c:ptCount val="1"/>
                <c:pt idx="0">
                  <c:v>Not Implementing/No Plans to Implement</c:v>
                </c:pt>
              </c:strCache>
            </c:strRef>
          </c:tx>
          <c:spPr>
            <a:solidFill>
              <a:srgbClr val="1E428A"/>
            </a:solidFill>
            <a:ln>
              <a:solidFill>
                <a:srgbClr val="1E428A"/>
              </a:solidFill>
            </a:ln>
            <a:effectLst/>
          </c:spPr>
          <c:invertIfNegative val="0"/>
          <c:cat>
            <c:strRef>
              <c:f>Sheet1!$A$2:$A$14</c:f>
              <c:strCache>
                <c:ptCount val="13"/>
                <c:pt idx="0">
                  <c:v>Tajikistan</c:v>
                </c:pt>
                <c:pt idx="1">
                  <c:v>South Sudan</c:v>
                </c:pt>
                <c:pt idx="2">
                  <c:v>Myanmar</c:v>
                </c:pt>
                <c:pt idx="3">
                  <c:v>Mozambique</c:v>
                </c:pt>
                <c:pt idx="4">
                  <c:v>Kyrgyzstan</c:v>
                </c:pt>
                <c:pt idx="5">
                  <c:v>Kenya</c:v>
                </c:pt>
                <c:pt idx="6">
                  <c:v>Kazakhstan</c:v>
                </c:pt>
                <c:pt idx="7">
                  <c:v>Ethiopia</c:v>
                </c:pt>
                <c:pt idx="8">
                  <c:v>Eswatini</c:v>
                </c:pt>
                <c:pt idx="9">
                  <c:v>DRC</c:v>
                </c:pt>
                <c:pt idx="10">
                  <c:v>Côte d'Ivoire</c:v>
                </c:pt>
                <c:pt idx="11">
                  <c:v>Cameroon</c:v>
                </c:pt>
                <c:pt idx="12">
                  <c:v>Angola</c:v>
                </c:pt>
              </c:strCache>
            </c:strRef>
          </c:cat>
          <c:val>
            <c:numRef>
              <c:f>Sheet1!$D$2:$D$14</c:f>
              <c:numCache>
                <c:formatCode>General</c:formatCode>
                <c:ptCount val="13"/>
                <c:pt idx="0">
                  <c:v>11</c:v>
                </c:pt>
                <c:pt idx="1">
                  <c:v>2</c:v>
                </c:pt>
                <c:pt idx="2">
                  <c:v>2</c:v>
                </c:pt>
                <c:pt idx="4">
                  <c:v>7</c:v>
                </c:pt>
                <c:pt idx="6">
                  <c:v>5</c:v>
                </c:pt>
                <c:pt idx="8">
                  <c:v>7</c:v>
                </c:pt>
                <c:pt idx="9">
                  <c:v>3</c:v>
                </c:pt>
                <c:pt idx="10">
                  <c:v>134</c:v>
                </c:pt>
              </c:numCache>
            </c:numRef>
          </c:val>
          <c:extLst>
            <c:ext xmlns:c16="http://schemas.microsoft.com/office/drawing/2014/chart" uri="{C3380CC4-5D6E-409C-BE32-E72D297353CC}">
              <c16:uniqueId val="{00000002-7723-4BF5-9F3D-80D90EA3F025}"/>
            </c:ext>
          </c:extLst>
        </c:ser>
        <c:ser>
          <c:idx val="3"/>
          <c:order val="3"/>
          <c:tx>
            <c:strRef>
              <c:f>Sheet1!$E$1</c:f>
              <c:strCache>
                <c:ptCount val="1"/>
                <c:pt idx="0">
                  <c:v>Don't Know</c:v>
                </c:pt>
              </c:strCache>
            </c:strRef>
          </c:tx>
          <c:spPr>
            <a:solidFill>
              <a:srgbClr val="FF0000"/>
            </a:solidFill>
            <a:ln>
              <a:solidFill>
                <a:srgbClr val="FF0000"/>
              </a:solidFill>
            </a:ln>
            <a:effectLst/>
          </c:spPr>
          <c:invertIfNegative val="0"/>
          <c:cat>
            <c:strRef>
              <c:f>Sheet1!$A$2:$A$14</c:f>
              <c:strCache>
                <c:ptCount val="13"/>
                <c:pt idx="0">
                  <c:v>Tajikistan</c:v>
                </c:pt>
                <c:pt idx="1">
                  <c:v>South Sudan</c:v>
                </c:pt>
                <c:pt idx="2">
                  <c:v>Myanmar</c:v>
                </c:pt>
                <c:pt idx="3">
                  <c:v>Mozambique</c:v>
                </c:pt>
                <c:pt idx="4">
                  <c:v>Kyrgyzstan</c:v>
                </c:pt>
                <c:pt idx="5">
                  <c:v>Kenya</c:v>
                </c:pt>
                <c:pt idx="6">
                  <c:v>Kazakhstan</c:v>
                </c:pt>
                <c:pt idx="7">
                  <c:v>Ethiopia</c:v>
                </c:pt>
                <c:pt idx="8">
                  <c:v>Eswatini</c:v>
                </c:pt>
                <c:pt idx="9">
                  <c:v>DRC</c:v>
                </c:pt>
                <c:pt idx="10">
                  <c:v>Côte d'Ivoire</c:v>
                </c:pt>
                <c:pt idx="11">
                  <c:v>Cameroon</c:v>
                </c:pt>
                <c:pt idx="12">
                  <c:v>Angola</c:v>
                </c:pt>
              </c:strCache>
            </c:strRef>
          </c:cat>
          <c:val>
            <c:numRef>
              <c:f>Sheet1!$E$2:$E$14</c:f>
              <c:numCache>
                <c:formatCode>General</c:formatCode>
                <c:ptCount val="13"/>
                <c:pt idx="9">
                  <c:v>1</c:v>
                </c:pt>
                <c:pt idx="10">
                  <c:v>1</c:v>
                </c:pt>
              </c:numCache>
            </c:numRef>
          </c:val>
          <c:extLst>
            <c:ext xmlns:c16="http://schemas.microsoft.com/office/drawing/2014/chart" uri="{C3380CC4-5D6E-409C-BE32-E72D297353CC}">
              <c16:uniqueId val="{00000003-7723-4BF5-9F3D-80D90EA3F025}"/>
            </c:ext>
          </c:extLst>
        </c:ser>
        <c:dLbls>
          <c:showLegendKey val="0"/>
          <c:showVal val="0"/>
          <c:showCatName val="0"/>
          <c:showSerName val="0"/>
          <c:showPercent val="0"/>
          <c:showBubbleSize val="0"/>
        </c:dLbls>
        <c:gapWidth val="79"/>
        <c:overlap val="100"/>
        <c:axId val="732086432"/>
        <c:axId val="732087416"/>
      </c:barChart>
      <c:catAx>
        <c:axId val="732086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732087416"/>
        <c:crosses val="autoZero"/>
        <c:auto val="1"/>
        <c:lblAlgn val="ctr"/>
        <c:lblOffset val="100"/>
        <c:noMultiLvlLbl val="0"/>
      </c:catAx>
      <c:valAx>
        <c:axId val="7320874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b="0" dirty="0">
                    <a:latin typeface="Arial Narrow" panose="020B0606020202030204" pitchFamily="34" charset="0"/>
                  </a:rPr>
                  <a:t>Number of Facilities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732086432"/>
        <c:crosses val="autoZero"/>
        <c:crossBetween val="between"/>
      </c:valAx>
      <c:spPr>
        <a:noFill/>
        <a:ln>
          <a:noFill/>
        </a:ln>
        <a:effectLst/>
      </c:spPr>
    </c:plotArea>
    <c:legend>
      <c:legendPos val="r"/>
      <c:layout>
        <c:manualLayout>
          <c:xMode val="edge"/>
          <c:yMode val="edge"/>
          <c:x val="5.3254606701238098E-2"/>
          <c:y val="0.89449883074067149"/>
          <c:w val="0.91543520326404615"/>
          <c:h val="9.0051877053923382E-2"/>
        </c:manualLayout>
      </c:layou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Community-Based</a:t>
            </a:r>
            <a:r>
              <a:rPr lang="en-US" baseline="0" dirty="0">
                <a:latin typeface="Arial Narrow" panose="020B0606020202030204" pitchFamily="34" charset="0"/>
              </a:rPr>
              <a:t> Group Models</a:t>
            </a:r>
          </a:p>
          <a:p>
            <a:pPr>
              <a:defRPr>
                <a:latin typeface="Arial Narrow" panose="020B0606020202030204" pitchFamily="34" charset="0"/>
              </a:defRPr>
            </a:pPr>
            <a:r>
              <a:rPr lang="en-US" baseline="0" dirty="0">
                <a:latin typeface="Arial Narrow" panose="020B0606020202030204" pitchFamily="34" charset="0"/>
              </a:rPr>
              <a:t>by </a:t>
            </a:r>
            <a:r>
              <a:rPr lang="en-US" dirty="0">
                <a:latin typeface="Arial Narrow" panose="020B0606020202030204" pitchFamily="34" charset="0"/>
              </a:rPr>
              <a:t>Meeting Location</a:t>
            </a:r>
          </a:p>
        </c:rich>
      </c:tx>
      <c:layout>
        <c:manualLayout>
          <c:xMode val="edge"/>
          <c:yMode val="edge"/>
          <c:x val="0.26693421922233129"/>
          <c:y val="1.766333543578021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5366817486791834"/>
          <c:y val="0.19618240152284838"/>
          <c:w val="0.84633182513208149"/>
          <c:h val="0.64994398497364758"/>
        </c:manualLayout>
      </c:layout>
      <c:barChart>
        <c:barDir val="col"/>
        <c:grouping val="clustered"/>
        <c:varyColors val="0"/>
        <c:ser>
          <c:idx val="0"/>
          <c:order val="0"/>
          <c:tx>
            <c:strRef>
              <c:f>Sheet1!$B$1</c:f>
              <c:strCache>
                <c:ptCount val="1"/>
                <c:pt idx="0">
                  <c:v>ART Dispensement Provider</c:v>
                </c:pt>
              </c:strCache>
            </c:strRef>
          </c:tx>
          <c:spPr>
            <a:solidFill>
              <a:srgbClr val="50AC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Home</c:v>
                </c:pt>
                <c:pt idx="1">
                  <c:v>Public</c:v>
                </c:pt>
                <c:pt idx="2">
                  <c:v>Other Health Facility</c:v>
                </c:pt>
                <c:pt idx="3">
                  <c:v>Office or Church</c:v>
                </c:pt>
              </c:strCache>
            </c:strRef>
          </c:cat>
          <c:val>
            <c:numRef>
              <c:f>Sheet1!$B$2:$B$5</c:f>
              <c:numCache>
                <c:formatCode>General</c:formatCode>
                <c:ptCount val="4"/>
                <c:pt idx="0">
                  <c:v>106</c:v>
                </c:pt>
                <c:pt idx="1">
                  <c:v>16</c:v>
                </c:pt>
                <c:pt idx="2">
                  <c:v>14</c:v>
                </c:pt>
                <c:pt idx="3">
                  <c:v>2</c:v>
                </c:pt>
              </c:numCache>
            </c:numRef>
          </c:val>
          <c:extLst>
            <c:ext xmlns:c16="http://schemas.microsoft.com/office/drawing/2014/chart" uri="{C3380CC4-5D6E-409C-BE32-E72D297353CC}">
              <c16:uniqueId val="{00000000-CB42-4CDA-B7CE-E3965E809CDC}"/>
            </c:ext>
          </c:extLst>
        </c:ser>
        <c:dLbls>
          <c:dLblPos val="outEnd"/>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1.6208014453703953E-2"/>
              <c:y val="0.3379334807976270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Community-Based</a:t>
            </a:r>
            <a:r>
              <a:rPr lang="en-US" baseline="0" dirty="0">
                <a:latin typeface="Arial Narrow" panose="020B0606020202030204" pitchFamily="34" charset="0"/>
              </a:rPr>
              <a:t> Group Models </a:t>
            </a:r>
            <a:br>
              <a:rPr lang="en-US" baseline="0" dirty="0">
                <a:latin typeface="Arial Narrow" panose="020B0606020202030204" pitchFamily="34" charset="0"/>
              </a:rPr>
            </a:br>
            <a:r>
              <a:rPr lang="en-US" baseline="0" dirty="0">
                <a:latin typeface="Arial Narrow" panose="020B0606020202030204" pitchFamily="34" charset="0"/>
              </a:rPr>
              <a:t>by </a:t>
            </a:r>
            <a:r>
              <a:rPr lang="en-US" dirty="0">
                <a:latin typeface="Arial Narrow" panose="020B0606020202030204" pitchFamily="34" charset="0"/>
              </a:rPr>
              <a:t>Meeting Frequency</a:t>
            </a:r>
          </a:p>
        </c:rich>
      </c:tx>
      <c:layout>
        <c:manualLayout>
          <c:xMode val="edge"/>
          <c:yMode val="edge"/>
          <c:x val="0.29673325173143328"/>
          <c:y val="1.655119205508028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5366817486791834"/>
          <c:y val="0.18236785437036179"/>
          <c:w val="0.84633182513208149"/>
          <c:h val="0.60768201206890338"/>
        </c:manualLayout>
      </c:layout>
      <c:barChart>
        <c:barDir val="col"/>
        <c:grouping val="clustered"/>
        <c:varyColors val="0"/>
        <c:ser>
          <c:idx val="0"/>
          <c:order val="0"/>
          <c:tx>
            <c:strRef>
              <c:f>Sheet1!$B$1</c:f>
              <c:strCache>
                <c:ptCount val="1"/>
                <c:pt idx="0">
                  <c:v>ART Dispensement Provider</c:v>
                </c:pt>
              </c:strCache>
            </c:strRef>
          </c:tx>
          <c:spPr>
            <a:solidFill>
              <a:srgbClr val="1E42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Every Month</c:v>
                </c:pt>
                <c:pt idx="1">
                  <c:v>Every Other Month</c:v>
                </c:pt>
                <c:pt idx="2">
                  <c:v>Every 3 Months</c:v>
                </c:pt>
              </c:strCache>
            </c:strRef>
          </c:cat>
          <c:val>
            <c:numRef>
              <c:f>Sheet1!$B$2:$B$4</c:f>
              <c:numCache>
                <c:formatCode>General</c:formatCode>
                <c:ptCount val="3"/>
                <c:pt idx="0">
                  <c:v>101</c:v>
                </c:pt>
                <c:pt idx="1">
                  <c:v>8</c:v>
                </c:pt>
                <c:pt idx="2">
                  <c:v>13</c:v>
                </c:pt>
              </c:numCache>
            </c:numRef>
          </c:val>
          <c:extLst>
            <c:ext xmlns:c16="http://schemas.microsoft.com/office/drawing/2014/chart" uri="{C3380CC4-5D6E-409C-BE32-E72D297353CC}">
              <c16:uniqueId val="{00000000-4585-4B49-A245-E62170D23E39}"/>
            </c:ext>
          </c:extLst>
        </c:ser>
        <c:dLbls>
          <c:dLblPos val="outEnd"/>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1.6208014453703953E-2"/>
              <c:y val="0.3379334807976270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37938498136369E-2"/>
          <c:y val="5.9232329326971242E-2"/>
          <c:w val="0.92526206150186363"/>
          <c:h val="0.68445060908567035"/>
        </c:manualLayout>
      </c:layout>
      <c:barChart>
        <c:barDir val="col"/>
        <c:grouping val="clustered"/>
        <c:varyColors val="0"/>
        <c:ser>
          <c:idx val="0"/>
          <c:order val="0"/>
          <c:tx>
            <c:strRef>
              <c:f>Sheet1!$B$1</c:f>
              <c:strCache>
                <c:ptCount val="1"/>
                <c:pt idx="0">
                  <c:v>DRC</c:v>
                </c:pt>
              </c:strCache>
            </c:strRef>
          </c:tx>
          <c:spPr>
            <a:solidFill>
              <a:srgbClr val="50AC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Adolescents and Young Adults</c:v>
                </c:pt>
                <c:pt idx="1">
                  <c:v>Migrant Workers</c:v>
                </c:pt>
                <c:pt idx="2">
                  <c:v>Men</c:v>
                </c:pt>
                <c:pt idx="3">
                  <c:v>Clients with HIV and TB</c:v>
                </c:pt>
                <c:pt idx="4">
                  <c:v>Children</c:v>
                </c:pt>
                <c:pt idx="5">
                  <c:v>Pregnant and Breastfeeding Women</c:v>
                </c:pt>
                <c:pt idx="6">
                  <c:v>Clients with Advanced Disease</c:v>
                </c:pt>
                <c:pt idx="7">
                  <c:v>Key Populations</c:v>
                </c:pt>
                <c:pt idx="8">
                  <c:v>Clients with HIV and NCD</c:v>
                </c:pt>
              </c:strCache>
            </c:strRef>
          </c:cat>
          <c:val>
            <c:numRef>
              <c:f>Sheet1!$B$2:$B$10</c:f>
              <c:numCache>
                <c:formatCode>General</c:formatCode>
                <c:ptCount val="9"/>
                <c:pt idx="0">
                  <c:v>48</c:v>
                </c:pt>
                <c:pt idx="1">
                  <c:v>15</c:v>
                </c:pt>
                <c:pt idx="2">
                  <c:v>12</c:v>
                </c:pt>
                <c:pt idx="3">
                  <c:v>11</c:v>
                </c:pt>
                <c:pt idx="4">
                  <c:v>11</c:v>
                </c:pt>
                <c:pt idx="5">
                  <c:v>10</c:v>
                </c:pt>
                <c:pt idx="6">
                  <c:v>8</c:v>
                </c:pt>
                <c:pt idx="7">
                  <c:v>8</c:v>
                </c:pt>
                <c:pt idx="8">
                  <c:v>4</c:v>
                </c:pt>
              </c:numCache>
            </c:numRef>
          </c:val>
          <c:extLst>
            <c:ext xmlns:c16="http://schemas.microsoft.com/office/drawing/2014/chart" uri="{C3380CC4-5D6E-409C-BE32-E72D297353CC}">
              <c16:uniqueId val="{00000000-E1E4-467A-ABC1-E88319A6786F}"/>
            </c:ext>
          </c:extLst>
        </c:ser>
        <c:dLbls>
          <c:dLblPos val="outEnd"/>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1.6207922301153043E-2"/>
              <c:y val="0.2152088849083214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22490525719613E-2"/>
          <c:y val="5.3047599538371432E-2"/>
          <c:w val="0.87617057430025869"/>
          <c:h val="0.78465683955938936"/>
        </c:manualLayout>
      </c:layout>
      <c:ofPieChart>
        <c:ofPieType val="pie"/>
        <c:varyColors val="1"/>
        <c:ser>
          <c:idx val="0"/>
          <c:order val="0"/>
          <c:tx>
            <c:strRef>
              <c:f>Sheet1!$B$1</c:f>
              <c:strCache>
                <c:ptCount val="1"/>
                <c:pt idx="0">
                  <c:v>Sales</c:v>
                </c:pt>
              </c:strCache>
            </c:strRef>
          </c:tx>
          <c:dPt>
            <c:idx val="0"/>
            <c:bubble3D val="0"/>
            <c:spPr>
              <a:solidFill>
                <a:srgbClr val="1E428A"/>
              </a:solidFill>
              <a:ln w="19050">
                <a:solidFill>
                  <a:schemeClr val="lt1"/>
                </a:solidFill>
              </a:ln>
              <a:effectLst/>
            </c:spPr>
            <c:extLst>
              <c:ext xmlns:c16="http://schemas.microsoft.com/office/drawing/2014/chart" uri="{C3380CC4-5D6E-409C-BE32-E72D297353CC}">
                <c16:uniqueId val="{00000001-4A8D-442D-811A-10C68F678D97}"/>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4A8D-442D-811A-10C68F678D97}"/>
              </c:ext>
            </c:extLst>
          </c:dPt>
          <c:dPt>
            <c:idx val="2"/>
            <c:bubble3D val="0"/>
            <c:spPr>
              <a:solidFill>
                <a:srgbClr val="83C87E"/>
              </a:solidFill>
              <a:ln w="19050">
                <a:solidFill>
                  <a:schemeClr val="lt1"/>
                </a:solidFill>
              </a:ln>
              <a:effectLst/>
            </c:spPr>
            <c:extLst>
              <c:ext xmlns:c16="http://schemas.microsoft.com/office/drawing/2014/chart" uri="{C3380CC4-5D6E-409C-BE32-E72D297353CC}">
                <c16:uniqueId val="{00000005-4A8D-442D-811A-10C68F678D97}"/>
              </c:ext>
            </c:extLst>
          </c:dPt>
          <c:dPt>
            <c:idx val="3"/>
            <c:bubble3D val="0"/>
            <c:spPr>
              <a:solidFill>
                <a:srgbClr val="387933"/>
              </a:solidFill>
              <a:ln w="19050">
                <a:solidFill>
                  <a:schemeClr val="lt1"/>
                </a:solidFill>
              </a:ln>
              <a:effectLst/>
            </c:spPr>
            <c:extLst>
              <c:ext xmlns:c16="http://schemas.microsoft.com/office/drawing/2014/chart" uri="{C3380CC4-5D6E-409C-BE32-E72D297353CC}">
                <c16:uniqueId val="{00000007-4A8D-442D-811A-10C68F678D97}"/>
              </c:ext>
            </c:extLst>
          </c:dPt>
          <c:dPt>
            <c:idx val="4"/>
            <c:bubble3D val="0"/>
            <c:spPr>
              <a:solidFill>
                <a:srgbClr val="50AC49"/>
              </a:solidFill>
              <a:ln w="19050">
                <a:solidFill>
                  <a:schemeClr val="lt1"/>
                </a:solidFill>
              </a:ln>
              <a:effectLst/>
            </c:spPr>
            <c:extLst>
              <c:ext xmlns:c16="http://schemas.microsoft.com/office/drawing/2014/chart" uri="{C3380CC4-5D6E-409C-BE32-E72D297353CC}">
                <c16:uniqueId val="{00000009-4A8D-442D-811A-10C68F678D97}"/>
              </c:ext>
            </c:extLst>
          </c:dPt>
          <c:cat>
            <c:strRef>
              <c:f>Sheet1!$A$2:$A$5</c:f>
              <c:strCache>
                <c:ptCount val="4"/>
                <c:pt idx="0">
                  <c:v>Not Implementing/No Plans to Implement</c:v>
                </c:pt>
                <c:pt idx="1">
                  <c:v>Plan to Begin Implementing ≤6 Months</c:v>
                </c:pt>
                <c:pt idx="2">
                  <c:v>First Implemented &gt;1 Year Ago</c:v>
                </c:pt>
                <c:pt idx="3">
                  <c:v>First Implemented ≤1 Year Ago</c:v>
                </c:pt>
              </c:strCache>
            </c:strRef>
          </c:cat>
          <c:val>
            <c:numRef>
              <c:f>Sheet1!$B$2:$B$5</c:f>
              <c:numCache>
                <c:formatCode>General</c:formatCode>
                <c:ptCount val="4"/>
                <c:pt idx="0">
                  <c:v>171</c:v>
                </c:pt>
                <c:pt idx="1">
                  <c:v>187</c:v>
                </c:pt>
                <c:pt idx="2">
                  <c:v>162</c:v>
                </c:pt>
                <c:pt idx="3">
                  <c:v>196</c:v>
                </c:pt>
              </c:numCache>
            </c:numRef>
          </c:val>
          <c:extLst>
            <c:ext xmlns:c16="http://schemas.microsoft.com/office/drawing/2014/chart" uri="{C3380CC4-5D6E-409C-BE32-E72D297353CC}">
              <c16:uniqueId val="{0000000A-4A8D-442D-811A-10C68F678D97}"/>
            </c:ext>
          </c:extLst>
        </c:ser>
        <c:dLbls>
          <c:showLegendKey val="0"/>
          <c:showVal val="0"/>
          <c:showCatName val="0"/>
          <c:showSerName val="0"/>
          <c:showPercent val="0"/>
          <c:showBubbleSize val="0"/>
          <c:showLeaderLines val="1"/>
        </c:dLbls>
        <c:gapWidth val="71"/>
        <c:secondPieSize val="50"/>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945249212132815E-2"/>
          <c:y val="0.12470749096329017"/>
          <c:w val="0.89430016753383923"/>
          <c:h val="0.68050153235547417"/>
        </c:manualLayout>
      </c:layout>
      <c:barChart>
        <c:barDir val="col"/>
        <c:grouping val="clustered"/>
        <c:varyColors val="0"/>
        <c:ser>
          <c:idx val="0"/>
          <c:order val="0"/>
          <c:tx>
            <c:strRef>
              <c:f>Sheet1!$B$1</c:f>
              <c:strCache>
                <c:ptCount val="1"/>
                <c:pt idx="0">
                  <c:v>Facility Individual</c:v>
                </c:pt>
              </c:strCache>
            </c:strRef>
          </c:tx>
          <c:spPr>
            <a:solidFill>
              <a:srgbClr val="1E42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Models Implemented &gt;1 Year Ago</c:v>
                </c:pt>
                <c:pt idx="1">
                  <c:v>Models Implemented ≤1 Year Ago</c:v>
                </c:pt>
                <c:pt idx="2">
                  <c:v>Models Planned ≤6 Months</c:v>
                </c:pt>
              </c:strCache>
            </c:strRef>
          </c:cat>
          <c:val>
            <c:numRef>
              <c:f>Sheet1!$B$2:$B$4</c:f>
              <c:numCache>
                <c:formatCode>General</c:formatCode>
                <c:ptCount val="3"/>
                <c:pt idx="0">
                  <c:v>123</c:v>
                </c:pt>
                <c:pt idx="1">
                  <c:v>166</c:v>
                </c:pt>
                <c:pt idx="2">
                  <c:v>163</c:v>
                </c:pt>
              </c:numCache>
            </c:numRef>
          </c:val>
          <c:extLst>
            <c:ext xmlns:c16="http://schemas.microsoft.com/office/drawing/2014/chart" uri="{C3380CC4-5D6E-409C-BE32-E72D297353CC}">
              <c16:uniqueId val="{00000000-B4FC-4FE7-8F00-6F503405A149}"/>
            </c:ext>
          </c:extLst>
        </c:ser>
        <c:ser>
          <c:idx val="1"/>
          <c:order val="1"/>
          <c:tx>
            <c:strRef>
              <c:f>Sheet1!$C$1</c:f>
              <c:strCache>
                <c:ptCount val="1"/>
                <c:pt idx="0">
                  <c:v>Community Individual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Models Implemented &gt;1 Year Ago</c:v>
                </c:pt>
                <c:pt idx="1">
                  <c:v>Models Implemented ≤1 Year Ago</c:v>
                </c:pt>
                <c:pt idx="2">
                  <c:v>Models Planned ≤6 Months</c:v>
                </c:pt>
              </c:strCache>
            </c:strRef>
          </c:cat>
          <c:val>
            <c:numRef>
              <c:f>Sheet1!$C$2:$C$4</c:f>
              <c:numCache>
                <c:formatCode>General</c:formatCode>
                <c:ptCount val="3"/>
                <c:pt idx="0">
                  <c:v>11</c:v>
                </c:pt>
                <c:pt idx="1">
                  <c:v>6</c:v>
                </c:pt>
                <c:pt idx="2">
                  <c:v>1</c:v>
                </c:pt>
              </c:numCache>
            </c:numRef>
          </c:val>
          <c:extLst>
            <c:ext xmlns:c16="http://schemas.microsoft.com/office/drawing/2014/chart" uri="{C3380CC4-5D6E-409C-BE32-E72D297353CC}">
              <c16:uniqueId val="{00000001-B4FC-4FE7-8F00-6F503405A149}"/>
            </c:ext>
          </c:extLst>
        </c:ser>
        <c:ser>
          <c:idx val="2"/>
          <c:order val="2"/>
          <c:tx>
            <c:strRef>
              <c:f>Sheet1!$D$1</c:f>
              <c:strCache>
                <c:ptCount val="1"/>
                <c:pt idx="0">
                  <c:v>Facility Group</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Models Implemented &gt;1 Year Ago</c:v>
                </c:pt>
                <c:pt idx="1">
                  <c:v>Models Implemented ≤1 Year Ago</c:v>
                </c:pt>
                <c:pt idx="2">
                  <c:v>Models Planned ≤6 Months</c:v>
                </c:pt>
              </c:strCache>
            </c:strRef>
          </c:cat>
          <c:val>
            <c:numRef>
              <c:f>Sheet1!$D$2:$D$4</c:f>
              <c:numCache>
                <c:formatCode>General</c:formatCode>
                <c:ptCount val="3"/>
                <c:pt idx="0">
                  <c:v>21</c:v>
                </c:pt>
                <c:pt idx="1">
                  <c:v>12</c:v>
                </c:pt>
                <c:pt idx="2">
                  <c:v>14</c:v>
                </c:pt>
              </c:numCache>
            </c:numRef>
          </c:val>
          <c:extLst>
            <c:ext xmlns:c16="http://schemas.microsoft.com/office/drawing/2014/chart" uri="{C3380CC4-5D6E-409C-BE32-E72D297353CC}">
              <c16:uniqueId val="{00000002-B4FC-4FE7-8F00-6F503405A149}"/>
            </c:ext>
          </c:extLst>
        </c:ser>
        <c:ser>
          <c:idx val="3"/>
          <c:order val="3"/>
          <c:tx>
            <c:strRef>
              <c:f>Sheet1!$E$1</c:f>
              <c:strCache>
                <c:ptCount val="1"/>
                <c:pt idx="0">
                  <c:v>Community Group</c:v>
                </c:pt>
              </c:strCache>
            </c:strRef>
          </c:tx>
          <c:spPr>
            <a:solidFill>
              <a:srgbClr val="50AC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Models Implemented &gt;1 Year Ago</c:v>
                </c:pt>
                <c:pt idx="1">
                  <c:v>Models Implemented ≤1 Year Ago</c:v>
                </c:pt>
                <c:pt idx="2">
                  <c:v>Models Planned ≤6 Months</c:v>
                </c:pt>
              </c:strCache>
            </c:strRef>
          </c:cat>
          <c:val>
            <c:numRef>
              <c:f>Sheet1!$E$2:$E$4</c:f>
              <c:numCache>
                <c:formatCode>General</c:formatCode>
                <c:ptCount val="3"/>
                <c:pt idx="0">
                  <c:v>78</c:v>
                </c:pt>
                <c:pt idx="1">
                  <c:v>61</c:v>
                </c:pt>
                <c:pt idx="2">
                  <c:v>47</c:v>
                </c:pt>
              </c:numCache>
            </c:numRef>
          </c:val>
          <c:extLst>
            <c:ext xmlns:c16="http://schemas.microsoft.com/office/drawing/2014/chart" uri="{C3380CC4-5D6E-409C-BE32-E72D297353CC}">
              <c16:uniqueId val="{00000003-B4FC-4FE7-8F00-6F503405A149}"/>
            </c:ext>
          </c:extLst>
        </c:ser>
        <c:dLbls>
          <c:dLblPos val="outEnd"/>
          <c:showLegendKey val="0"/>
          <c:showVal val="1"/>
          <c:showCatName val="0"/>
          <c:showSerName val="0"/>
          <c:showPercent val="0"/>
          <c:showBubbleSize val="0"/>
        </c:dLbls>
        <c:gapWidth val="219"/>
        <c:overlap val="-27"/>
        <c:axId val="307372088"/>
        <c:axId val="307376680"/>
      </c:barChart>
      <c:catAx>
        <c:axId val="307372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7376680"/>
        <c:crosses val="autoZero"/>
        <c:auto val="1"/>
        <c:lblAlgn val="ctr"/>
        <c:lblOffset val="100"/>
        <c:noMultiLvlLbl val="0"/>
      </c:catAx>
      <c:valAx>
        <c:axId val="307376680"/>
        <c:scaling>
          <c:orientation val="minMax"/>
          <c:max val="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rgbClr val="595959"/>
                    </a:solidFill>
                    <a:latin typeface="Arial Narrow" panose="020B0606020202030204" pitchFamily="34" charset="0"/>
                    <a:ea typeface="+mn-ea"/>
                    <a:cs typeface="+mn-cs"/>
                  </a:defRPr>
                </a:pPr>
                <a:r>
                  <a:rPr lang="en-US" sz="1400" dirty="0">
                    <a:solidFill>
                      <a:srgbClr val="595959"/>
                    </a:solidFill>
                    <a:latin typeface="Arial Narrow" panose="020B0606020202030204" pitchFamily="34" charset="0"/>
                  </a:rPr>
                  <a:t>Number of Model Types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rgbClr val="595959"/>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7372088"/>
        <c:crosses val="autoZero"/>
        <c:crossBetween val="between"/>
        <c:majorUnit val="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Implemented &gt;1 Year Ago</c:v>
                </c:pt>
              </c:strCache>
            </c:strRef>
          </c:tx>
          <c:spPr>
            <a:solidFill>
              <a:srgbClr val="1E42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Cameroon</c:v>
                </c:pt>
                <c:pt idx="1">
                  <c:v>DRC</c:v>
                </c:pt>
                <c:pt idx="2">
                  <c:v>Ethiopia</c:v>
                </c:pt>
                <c:pt idx="3">
                  <c:v>Kenya</c:v>
                </c:pt>
                <c:pt idx="4">
                  <c:v>Mozambique</c:v>
                </c:pt>
                <c:pt idx="5">
                  <c:v>South Sudan</c:v>
                </c:pt>
                <c:pt idx="6">
                  <c:v>Swaziland</c:v>
                </c:pt>
              </c:strCache>
            </c:strRef>
          </c:cat>
          <c:val>
            <c:numRef>
              <c:f>Sheet1!$B$2:$B$8</c:f>
              <c:numCache>
                <c:formatCode>General</c:formatCode>
                <c:ptCount val="7"/>
                <c:pt idx="0">
                  <c:v>17</c:v>
                </c:pt>
                <c:pt idx="1">
                  <c:v>154</c:v>
                </c:pt>
                <c:pt idx="2">
                  <c:v>26</c:v>
                </c:pt>
                <c:pt idx="3">
                  <c:v>1</c:v>
                </c:pt>
                <c:pt idx="4">
                  <c:v>81</c:v>
                </c:pt>
                <c:pt idx="5">
                  <c:v>1</c:v>
                </c:pt>
                <c:pt idx="6">
                  <c:v>10</c:v>
                </c:pt>
              </c:numCache>
            </c:numRef>
          </c:val>
          <c:extLst>
            <c:ext xmlns:c16="http://schemas.microsoft.com/office/drawing/2014/chart" uri="{C3380CC4-5D6E-409C-BE32-E72D297353CC}">
              <c16:uniqueId val="{00000000-7841-4C55-8AAF-75222C1D78B5}"/>
            </c:ext>
          </c:extLst>
        </c:ser>
        <c:dLbls>
          <c:dLblPos val="outEnd"/>
          <c:showLegendKey val="0"/>
          <c:showVal val="1"/>
          <c:showCatName val="0"/>
          <c:showSerName val="0"/>
          <c:showPercent val="0"/>
          <c:showBubbleSize val="0"/>
        </c:dLbls>
        <c:gapWidth val="219"/>
        <c:overlap val="-27"/>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7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Facilities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868284468908862E-2"/>
          <c:y val="4.6394083153241457E-2"/>
          <c:w val="0.91439691943732804"/>
          <c:h val="0.73879402635577018"/>
        </c:manualLayout>
      </c:layout>
      <c:barChart>
        <c:barDir val="col"/>
        <c:grouping val="clustered"/>
        <c:varyColors val="0"/>
        <c:ser>
          <c:idx val="0"/>
          <c:order val="0"/>
          <c:tx>
            <c:strRef>
              <c:f>Sheet1!$B$1</c:f>
              <c:strCache>
                <c:ptCount val="1"/>
                <c:pt idx="0">
                  <c:v>ART Prescriptions</c:v>
                </c:pt>
              </c:strCache>
            </c:strRef>
          </c:tx>
          <c:spPr>
            <a:solidFill>
              <a:srgbClr val="1E42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Month</c:v>
                </c:pt>
                <c:pt idx="1">
                  <c:v>2 Months</c:v>
                </c:pt>
                <c:pt idx="2">
                  <c:v>3 Months</c:v>
                </c:pt>
                <c:pt idx="3">
                  <c:v>≥4 Months</c:v>
                </c:pt>
              </c:strCache>
            </c:strRef>
          </c:cat>
          <c:val>
            <c:numRef>
              <c:f>Sheet1!$B$2:$B$5</c:f>
              <c:numCache>
                <c:formatCode>General</c:formatCode>
                <c:ptCount val="4"/>
                <c:pt idx="0">
                  <c:v>0</c:v>
                </c:pt>
                <c:pt idx="1">
                  <c:v>19</c:v>
                </c:pt>
                <c:pt idx="2">
                  <c:v>178</c:v>
                </c:pt>
                <c:pt idx="3">
                  <c:v>91</c:v>
                </c:pt>
              </c:numCache>
            </c:numRef>
          </c:val>
          <c:extLst>
            <c:ext xmlns:c16="http://schemas.microsoft.com/office/drawing/2014/chart" uri="{C3380CC4-5D6E-409C-BE32-E72D297353CC}">
              <c16:uniqueId val="{00000000-4B41-4BE9-B8F7-DEC337C8511C}"/>
            </c:ext>
          </c:extLst>
        </c:ser>
        <c:ser>
          <c:idx val="1"/>
          <c:order val="1"/>
          <c:tx>
            <c:strRef>
              <c:f>Sheet1!$C$1</c:f>
              <c:strCache>
                <c:ptCount val="1"/>
                <c:pt idx="0">
                  <c:v>Prescription Dispensements</c:v>
                </c:pt>
              </c:strCache>
            </c:strRef>
          </c:tx>
          <c:spPr>
            <a:solidFill>
              <a:srgbClr val="50AC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Month</c:v>
                </c:pt>
                <c:pt idx="1">
                  <c:v>2 Months</c:v>
                </c:pt>
                <c:pt idx="2">
                  <c:v>3 Months</c:v>
                </c:pt>
                <c:pt idx="3">
                  <c:v>≥4 Months</c:v>
                </c:pt>
              </c:strCache>
            </c:strRef>
          </c:cat>
          <c:val>
            <c:numRef>
              <c:f>Sheet1!$C$2:$C$5</c:f>
              <c:numCache>
                <c:formatCode>General</c:formatCode>
                <c:ptCount val="4"/>
                <c:pt idx="0">
                  <c:v>23</c:v>
                </c:pt>
                <c:pt idx="1">
                  <c:v>37</c:v>
                </c:pt>
                <c:pt idx="2">
                  <c:v>187</c:v>
                </c:pt>
                <c:pt idx="3">
                  <c:v>41</c:v>
                </c:pt>
              </c:numCache>
            </c:numRef>
          </c:val>
          <c:extLst>
            <c:ext xmlns:c16="http://schemas.microsoft.com/office/drawing/2014/chart" uri="{C3380CC4-5D6E-409C-BE32-E72D297353CC}">
              <c16:uniqueId val="{00000001-4B41-4BE9-B8F7-DEC337C8511C}"/>
            </c:ext>
          </c:extLst>
        </c:ser>
        <c:dLbls>
          <c:showLegendKey val="0"/>
          <c:showVal val="0"/>
          <c:showCatName val="0"/>
          <c:showSerName val="0"/>
          <c:showPercent val="0"/>
          <c:showBubbleSize val="0"/>
        </c:dLbls>
        <c:gapWidth val="219"/>
        <c:overlap val="-27"/>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Facilities</a:t>
                </a:r>
              </a:p>
            </c:rich>
          </c:tx>
          <c:layout>
            <c:manualLayout>
              <c:xMode val="edge"/>
              <c:yMode val="edge"/>
              <c:x val="6.9462524147798745E-3"/>
              <c:y val="0.2608090179650512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Facility-Based Individual Model</a:t>
            </a:r>
            <a:r>
              <a:rPr lang="en-US" baseline="0" dirty="0">
                <a:latin typeface="Arial Narrow" panose="020B0606020202030204" pitchFamily="34" charset="0"/>
              </a:rPr>
              <a:t>s </a:t>
            </a:r>
            <a:br>
              <a:rPr lang="en-US" baseline="0" dirty="0">
                <a:latin typeface="Arial Narrow" panose="020B0606020202030204" pitchFamily="34" charset="0"/>
              </a:rPr>
            </a:br>
            <a:r>
              <a:rPr lang="en-US" baseline="0" dirty="0">
                <a:latin typeface="Arial Narrow" panose="020B0606020202030204" pitchFamily="34" charset="0"/>
              </a:rPr>
              <a:t>by </a:t>
            </a:r>
            <a:r>
              <a:rPr lang="en-US" dirty="0">
                <a:latin typeface="Arial Narrow" panose="020B0606020202030204" pitchFamily="34" charset="0"/>
              </a:rPr>
              <a:t>ART </a:t>
            </a:r>
            <a:r>
              <a:rPr lang="en-US" dirty="0" err="1">
                <a:latin typeface="Arial Narrow" panose="020B0606020202030204" pitchFamily="34" charset="0"/>
              </a:rPr>
              <a:t>Dispensement</a:t>
            </a:r>
            <a:r>
              <a:rPr lang="en-US" dirty="0">
                <a:latin typeface="Arial Narrow" panose="020B0606020202030204" pitchFamily="34" charset="0"/>
              </a:rPr>
              <a:t> Provider</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5366817486791834"/>
          <c:y val="0.20243207153228082"/>
          <c:w val="0.84633182513208149"/>
          <c:h val="0.65200226418547735"/>
        </c:manualLayout>
      </c:layout>
      <c:barChart>
        <c:barDir val="col"/>
        <c:grouping val="clustered"/>
        <c:varyColors val="0"/>
        <c:ser>
          <c:idx val="0"/>
          <c:order val="0"/>
          <c:tx>
            <c:strRef>
              <c:f>Sheet1!$B$1</c:f>
              <c:strCache>
                <c:ptCount val="1"/>
                <c:pt idx="0">
                  <c:v>ART Dispensement Provider</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Pharmacist</c:v>
                </c:pt>
                <c:pt idx="1">
                  <c:v>Health Care Worker</c:v>
                </c:pt>
                <c:pt idx="2">
                  <c:v>Peer</c:v>
                </c:pt>
              </c:strCache>
            </c:strRef>
          </c:cat>
          <c:val>
            <c:numRef>
              <c:f>Sheet1!$B$2:$B$4</c:f>
              <c:numCache>
                <c:formatCode>General</c:formatCode>
                <c:ptCount val="3"/>
                <c:pt idx="0">
                  <c:v>129</c:v>
                </c:pt>
                <c:pt idx="1">
                  <c:v>100</c:v>
                </c:pt>
                <c:pt idx="2">
                  <c:v>80</c:v>
                </c:pt>
              </c:numCache>
            </c:numRef>
          </c:val>
          <c:extLst>
            <c:ext xmlns:c16="http://schemas.microsoft.com/office/drawing/2014/chart" uri="{C3380CC4-5D6E-409C-BE32-E72D297353CC}">
              <c16:uniqueId val="{00000000-F126-481F-8BEC-0B5C9025C759}"/>
            </c:ext>
          </c:extLst>
        </c:ser>
        <c:dLbls>
          <c:dLblPos val="outEnd"/>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1.6208014453703953E-2"/>
              <c:y val="0.3379334807976270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Facility-Based Individual Models </a:t>
            </a:r>
            <a:br>
              <a:rPr lang="en-US" dirty="0">
                <a:latin typeface="Arial Narrow" panose="020B0606020202030204" pitchFamily="34" charset="0"/>
              </a:rPr>
            </a:br>
            <a:r>
              <a:rPr lang="en-US" dirty="0">
                <a:latin typeface="Arial Narrow" panose="020B0606020202030204" pitchFamily="34" charset="0"/>
              </a:rPr>
              <a:t>by ART </a:t>
            </a:r>
            <a:r>
              <a:rPr lang="en-US" dirty="0" err="1">
                <a:latin typeface="Arial Narrow" panose="020B0606020202030204" pitchFamily="34" charset="0"/>
              </a:rPr>
              <a:t>Dispensement</a:t>
            </a:r>
            <a:r>
              <a:rPr lang="en-US" dirty="0">
                <a:latin typeface="Arial Narrow" panose="020B0606020202030204" pitchFamily="34" charset="0"/>
              </a:rPr>
              <a:t> Location</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5366817486791834"/>
          <c:y val="0.20195053546763431"/>
          <c:w val="0.84633182513208149"/>
          <c:h val="0.62322478757951871"/>
        </c:manualLayout>
      </c:layout>
      <c:barChart>
        <c:barDir val="col"/>
        <c:grouping val="clustered"/>
        <c:varyColors val="0"/>
        <c:ser>
          <c:idx val="0"/>
          <c:order val="0"/>
          <c:tx>
            <c:strRef>
              <c:f>Sheet1!$B$1</c:f>
              <c:strCache>
                <c:ptCount val="1"/>
                <c:pt idx="0">
                  <c:v>ART Dispensement Provider</c:v>
                </c:pt>
              </c:strCache>
            </c:strRef>
          </c:tx>
          <c:spPr>
            <a:solidFill>
              <a:srgbClr val="50AC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Pharmacy</c:v>
                </c:pt>
                <c:pt idx="1">
                  <c:v>Room at the Health Facility</c:v>
                </c:pt>
                <c:pt idx="2">
                  <c:v>ART Clinic</c:v>
                </c:pt>
              </c:strCache>
            </c:strRef>
          </c:cat>
          <c:val>
            <c:numRef>
              <c:f>Sheet1!$B$2:$B$4</c:f>
              <c:numCache>
                <c:formatCode>General</c:formatCode>
                <c:ptCount val="3"/>
                <c:pt idx="0">
                  <c:v>125</c:v>
                </c:pt>
                <c:pt idx="1">
                  <c:v>96</c:v>
                </c:pt>
                <c:pt idx="2">
                  <c:v>66</c:v>
                </c:pt>
              </c:numCache>
            </c:numRef>
          </c:val>
          <c:extLst>
            <c:ext xmlns:c16="http://schemas.microsoft.com/office/drawing/2014/chart" uri="{C3380CC4-5D6E-409C-BE32-E72D297353CC}">
              <c16:uniqueId val="{00000000-F126-481F-8BEC-0B5C9025C759}"/>
            </c:ext>
          </c:extLst>
        </c:ser>
        <c:dLbls>
          <c:dLblPos val="outEnd"/>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1.6208014453703953E-2"/>
              <c:y val="0.3379334807976270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Type</a:t>
            </a:r>
            <a:r>
              <a:rPr lang="en-US" baseline="0" dirty="0">
                <a:latin typeface="Arial Narrow" panose="020B0606020202030204" pitchFamily="34" charset="0"/>
              </a:rPr>
              <a:t> of </a:t>
            </a:r>
            <a:r>
              <a:rPr lang="en-US" baseline="0" dirty="0" smtClean="0">
                <a:latin typeface="Arial Narrow" panose="020B0606020202030204" pitchFamily="34" charset="0"/>
              </a:rPr>
              <a:t>Community-Based</a:t>
            </a:r>
            <a:br>
              <a:rPr lang="en-US" baseline="0" dirty="0" smtClean="0">
                <a:latin typeface="Arial Narrow" panose="020B0606020202030204" pitchFamily="34" charset="0"/>
              </a:rPr>
            </a:br>
            <a:r>
              <a:rPr lang="en-US" baseline="0" dirty="0" smtClean="0">
                <a:latin typeface="Arial Narrow" panose="020B0606020202030204" pitchFamily="34" charset="0"/>
              </a:rPr>
              <a:t>Group Model by </a:t>
            </a:r>
            <a:r>
              <a:rPr lang="en-US" baseline="0" dirty="0">
                <a:latin typeface="Arial Narrow" panose="020B0606020202030204" pitchFamily="34" charset="0"/>
              </a:rPr>
              <a:t>Country</a:t>
            </a:r>
            <a:endParaRPr lang="en-US" dirty="0">
              <a:latin typeface="Arial Narrow" panose="020B0606020202030204" pitchFamily="34" charset="0"/>
            </a:endParaRPr>
          </a:p>
        </c:rich>
      </c:tx>
      <c:layout>
        <c:manualLayout>
          <c:xMode val="edge"/>
          <c:yMode val="edge"/>
          <c:x val="0.66183870943764034"/>
          <c:y val="2.660516251030083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57202235205031982"/>
          <c:y val="0.16426141817663809"/>
          <c:w val="0.42797764794968024"/>
          <c:h val="0.61109867786633765"/>
        </c:manualLayout>
      </c:layout>
      <c:barChart>
        <c:barDir val="col"/>
        <c:grouping val="clustered"/>
        <c:varyColors val="0"/>
        <c:ser>
          <c:idx val="0"/>
          <c:order val="0"/>
          <c:tx>
            <c:strRef>
              <c:f>Sheet1!$B$1</c:f>
              <c:strCache>
                <c:ptCount val="1"/>
                <c:pt idx="0">
                  <c:v>DRC</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Health Care Worker-Led</c:v>
                </c:pt>
                <c:pt idx="1">
                  <c:v>Lay Worker-Led</c:v>
                </c:pt>
                <c:pt idx="2">
                  <c:v>Peer-Led</c:v>
                </c:pt>
              </c:strCache>
            </c:strRef>
          </c:cat>
          <c:val>
            <c:numRef>
              <c:f>Sheet1!$B$2:$B$4</c:f>
              <c:numCache>
                <c:formatCode>General</c:formatCode>
                <c:ptCount val="3"/>
                <c:pt idx="0">
                  <c:v>5</c:v>
                </c:pt>
                <c:pt idx="1">
                  <c:v>17</c:v>
                </c:pt>
                <c:pt idx="2">
                  <c:v>112</c:v>
                </c:pt>
              </c:numCache>
            </c:numRef>
          </c:val>
          <c:extLst>
            <c:ext xmlns:c16="http://schemas.microsoft.com/office/drawing/2014/chart" uri="{C3380CC4-5D6E-409C-BE32-E72D297353CC}">
              <c16:uniqueId val="{00000000-7804-436A-9608-B4B3B64AE48B}"/>
            </c:ext>
          </c:extLst>
        </c:ser>
        <c:dLbls>
          <c:showLegendKey val="0"/>
          <c:showVal val="1"/>
          <c:showCatName val="0"/>
          <c:showSerName val="0"/>
          <c:showPercent val="0"/>
          <c:showBubbleSize val="0"/>
        </c:dLbls>
        <c:gapWidth val="219"/>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Model</a:t>
                </a:r>
                <a:r>
                  <a:rPr lang="en-US" sz="1400" baseline="0" dirty="0">
                    <a:latin typeface="Arial Narrow" panose="020B0606020202030204" pitchFamily="34" charset="0"/>
                  </a:rPr>
                  <a:t>s</a:t>
                </a:r>
                <a:endParaRPr lang="en-US" sz="1400" dirty="0">
                  <a:latin typeface="Arial Narrow" panose="020B0606020202030204" pitchFamily="34" charset="0"/>
                </a:endParaRPr>
              </a:p>
            </c:rich>
          </c:tx>
          <c:layout>
            <c:manualLayout>
              <c:xMode val="edge"/>
              <c:yMode val="edge"/>
              <c:x val="0.49856425871398519"/>
              <c:y val="0.3128363112012003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r>
              <a:rPr lang="en-US" dirty="0">
                <a:latin typeface="Arial Narrow" panose="020B0606020202030204" pitchFamily="34" charset="0"/>
              </a:rPr>
              <a:t>Facilities</a:t>
            </a:r>
            <a:r>
              <a:rPr lang="en-US" baseline="0" dirty="0">
                <a:latin typeface="Arial Narrow" panose="020B0606020202030204" pitchFamily="34" charset="0"/>
              </a:rPr>
              <a:t> Implementing</a:t>
            </a:r>
            <a:br>
              <a:rPr lang="en-US" baseline="0" dirty="0">
                <a:latin typeface="Arial Narrow" panose="020B0606020202030204" pitchFamily="34" charset="0"/>
              </a:rPr>
            </a:br>
            <a:r>
              <a:rPr lang="en-US" baseline="0" dirty="0">
                <a:latin typeface="Arial Narrow" panose="020B0606020202030204" pitchFamily="34" charset="0"/>
              </a:rPr>
              <a:t>Community-Based Group Models by Country</a:t>
            </a:r>
            <a:endParaRPr lang="en-US" dirty="0">
              <a:latin typeface="Arial Narrow" panose="020B0606020202030204" pitchFamily="34" charset="0"/>
            </a:endParaRPr>
          </a:p>
        </c:rich>
      </c:tx>
      <c:layout>
        <c:manualLayout>
          <c:xMode val="edge"/>
          <c:yMode val="edge"/>
          <c:x val="0.19110244277248209"/>
          <c:y val="1.490756429767471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0.15767671206819925"/>
          <c:y val="0.14409941193375958"/>
          <c:w val="0.84232328793180089"/>
          <c:h val="0.59798035762112056"/>
        </c:manualLayout>
      </c:layout>
      <c:barChart>
        <c:barDir val="col"/>
        <c:grouping val="clustered"/>
        <c:varyColors val="0"/>
        <c:ser>
          <c:idx val="0"/>
          <c:order val="0"/>
          <c:tx>
            <c:strRef>
              <c:f>Sheet1!$B$1</c:f>
              <c:strCache>
                <c:ptCount val="1"/>
                <c:pt idx="0">
                  <c:v>Implemented &gt;1 Year Ago</c:v>
                </c:pt>
              </c:strCache>
            </c:strRef>
          </c:tx>
          <c:spPr>
            <a:solidFill>
              <a:srgbClr val="1E42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DRC</c:v>
                </c:pt>
                <c:pt idx="1">
                  <c:v>Eswatini</c:v>
                </c:pt>
                <c:pt idx="2">
                  <c:v>Mozambique</c:v>
                </c:pt>
              </c:strCache>
            </c:strRef>
          </c:cat>
          <c:val>
            <c:numRef>
              <c:f>Sheet1!$B$2:$B$4</c:f>
              <c:numCache>
                <c:formatCode>General</c:formatCode>
                <c:ptCount val="3"/>
                <c:pt idx="0">
                  <c:v>24</c:v>
                </c:pt>
                <c:pt idx="1">
                  <c:v>8</c:v>
                </c:pt>
                <c:pt idx="2">
                  <c:v>107</c:v>
                </c:pt>
              </c:numCache>
            </c:numRef>
          </c:val>
          <c:extLst>
            <c:ext xmlns:c16="http://schemas.microsoft.com/office/drawing/2014/chart" uri="{C3380CC4-5D6E-409C-BE32-E72D297353CC}">
              <c16:uniqueId val="{00000000-2C7A-4039-854E-F3C132B7E755}"/>
            </c:ext>
          </c:extLst>
        </c:ser>
        <c:dLbls>
          <c:dLblPos val="outEnd"/>
          <c:showLegendKey val="0"/>
          <c:showVal val="1"/>
          <c:showCatName val="0"/>
          <c:showSerName val="0"/>
          <c:showPercent val="0"/>
          <c:showBubbleSize val="0"/>
        </c:dLbls>
        <c:gapWidth val="219"/>
        <c:overlap val="-27"/>
        <c:axId val="933242712"/>
        <c:axId val="933249600"/>
      </c:barChart>
      <c:catAx>
        <c:axId val="933242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9600"/>
        <c:crosses val="autoZero"/>
        <c:auto val="1"/>
        <c:lblAlgn val="ctr"/>
        <c:lblOffset val="100"/>
        <c:noMultiLvlLbl val="0"/>
      </c:catAx>
      <c:valAx>
        <c:axId val="933249600"/>
        <c:scaling>
          <c:orientation val="minMax"/>
          <c:max val="1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r>
                  <a:rPr lang="en-US" sz="1400" dirty="0">
                    <a:latin typeface="Arial Narrow" panose="020B0606020202030204" pitchFamily="34" charset="0"/>
                  </a:rPr>
                  <a:t>Number of Facilities</a:t>
                </a:r>
              </a:p>
            </c:rich>
          </c:tx>
          <c:layout>
            <c:manualLayout>
              <c:xMode val="edge"/>
              <c:yMode val="edge"/>
              <c:x val="1.6207926460125362E-2"/>
              <c:y val="0.3121080528432070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933242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0.19188</cdr:x>
      <cdr:y>0.93832</cdr:y>
    </cdr:from>
    <cdr:to>
      <cdr:x>0.19906</cdr:x>
      <cdr:y>0.95818</cdr:y>
    </cdr:to>
    <cdr:sp macro="" textlink="">
      <cdr:nvSpPr>
        <cdr:cNvPr id="4" name="Rectangle 3"/>
        <cdr:cNvSpPr/>
      </cdr:nvSpPr>
      <cdr:spPr>
        <a:xfrm xmlns:a="http://schemas.openxmlformats.org/drawingml/2006/main">
          <a:off x="2231947" y="4090471"/>
          <a:ext cx="83518" cy="86577"/>
        </a:xfrm>
        <a:prstGeom xmlns:a="http://schemas.openxmlformats.org/drawingml/2006/main" prst="rect">
          <a:avLst/>
        </a:prstGeom>
        <a:solidFill xmlns:a="http://schemas.openxmlformats.org/drawingml/2006/main">
          <a:srgbClr val="1E428A"/>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baseline="0"/>
        </a:p>
      </cdr:txBody>
    </cdr:sp>
  </cdr:relSizeAnchor>
  <cdr:relSizeAnchor xmlns:cdr="http://schemas.openxmlformats.org/drawingml/2006/chartDrawing">
    <cdr:from>
      <cdr:x>0.19579</cdr:x>
      <cdr:y>0.90905</cdr:y>
    </cdr:from>
    <cdr:to>
      <cdr:x>0.48129</cdr:x>
      <cdr:y>0.97693</cdr:y>
    </cdr:to>
    <cdr:sp macro="" textlink="">
      <cdr:nvSpPr>
        <cdr:cNvPr id="8" name="TextBox 7"/>
        <cdr:cNvSpPr txBox="1"/>
      </cdr:nvSpPr>
      <cdr:spPr>
        <a:xfrm xmlns:a="http://schemas.openxmlformats.org/drawingml/2006/main">
          <a:off x="2277428" y="3962873"/>
          <a:ext cx="3320941" cy="295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aseline="0" dirty="0" smtClean="0">
              <a:solidFill>
                <a:srgbClr val="595959"/>
              </a:solidFill>
              <a:latin typeface="Arial Narrow" panose="020B0606020202030204" pitchFamily="34" charset="0"/>
            </a:rPr>
            <a:t>Not Implementing/No Plans to Implement</a:t>
          </a:r>
          <a:endParaRPr lang="en-US" sz="1600" baseline="0" dirty="0">
            <a:solidFill>
              <a:srgbClr val="595959"/>
            </a:solidFill>
            <a:latin typeface="Arial Narrow" panose="020B0606020202030204" pitchFamily="34" charset="0"/>
          </a:endParaRPr>
        </a:p>
      </cdr:txBody>
    </cdr:sp>
  </cdr:relSizeAnchor>
  <cdr:relSizeAnchor xmlns:cdr="http://schemas.openxmlformats.org/drawingml/2006/chartDrawing">
    <cdr:from>
      <cdr:x>0.19174</cdr:x>
      <cdr:y>0.87169</cdr:y>
    </cdr:from>
    <cdr:to>
      <cdr:x>0.19892</cdr:x>
      <cdr:y>0.89155</cdr:y>
    </cdr:to>
    <cdr:sp macro="" textlink="">
      <cdr:nvSpPr>
        <cdr:cNvPr id="2" name="Rectangle 1"/>
        <cdr:cNvSpPr/>
      </cdr:nvSpPr>
      <cdr:spPr>
        <a:xfrm xmlns:a="http://schemas.openxmlformats.org/drawingml/2006/main">
          <a:off x="2230297" y="3799992"/>
          <a:ext cx="83574" cy="86582"/>
        </a:xfrm>
        <a:prstGeom xmlns:a="http://schemas.openxmlformats.org/drawingml/2006/main" prst="rect">
          <a:avLst/>
        </a:prstGeom>
        <a:solidFill xmlns:a="http://schemas.openxmlformats.org/drawingml/2006/main">
          <a:srgbClr val="FFC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0.55781</cdr:x>
      <cdr:y>0.93848</cdr:y>
    </cdr:from>
    <cdr:to>
      <cdr:x>0.56499</cdr:x>
      <cdr:y>0.95834</cdr:y>
    </cdr:to>
    <cdr:sp macro="" textlink="">
      <cdr:nvSpPr>
        <cdr:cNvPr id="5" name="Rectangle 4"/>
        <cdr:cNvSpPr/>
      </cdr:nvSpPr>
      <cdr:spPr>
        <a:xfrm xmlns:a="http://schemas.openxmlformats.org/drawingml/2006/main">
          <a:off x="6488456" y="4091162"/>
          <a:ext cx="83518" cy="86577"/>
        </a:xfrm>
        <a:prstGeom xmlns:a="http://schemas.openxmlformats.org/drawingml/2006/main" prst="rect">
          <a:avLst/>
        </a:prstGeom>
        <a:solidFill xmlns:a="http://schemas.openxmlformats.org/drawingml/2006/main">
          <a:srgbClr val="387933"/>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0.55781</cdr:x>
      <cdr:y>0.84033</cdr:y>
    </cdr:from>
    <cdr:to>
      <cdr:x>0.80381</cdr:x>
      <cdr:y>0.90821</cdr:y>
    </cdr:to>
    <cdr:grpSp>
      <cdr:nvGrpSpPr>
        <cdr:cNvPr id="10" name="Group 9"/>
        <cdr:cNvGrpSpPr/>
      </cdr:nvGrpSpPr>
      <cdr:grpSpPr>
        <a:xfrm xmlns:a="http://schemas.openxmlformats.org/drawingml/2006/main">
          <a:off x="6488456" y="3663292"/>
          <a:ext cx="2861476" cy="295912"/>
          <a:chOff x="6543015" y="3663301"/>
          <a:chExt cx="2861477" cy="295912"/>
        </a:xfrm>
      </cdr:grpSpPr>
      <cdr:sp macro="" textlink="">
        <cdr:nvSpPr>
          <cdr:cNvPr id="3" name="Rectangle 2"/>
          <cdr:cNvSpPr/>
        </cdr:nvSpPr>
        <cdr:spPr>
          <a:xfrm xmlns:a="http://schemas.openxmlformats.org/drawingml/2006/main">
            <a:off x="6543015" y="3800010"/>
            <a:ext cx="83518" cy="86577"/>
          </a:xfrm>
          <a:prstGeom xmlns:a="http://schemas.openxmlformats.org/drawingml/2006/main" prst="rect">
            <a:avLst/>
          </a:prstGeom>
          <a:solidFill xmlns:a="http://schemas.openxmlformats.org/drawingml/2006/main">
            <a:srgbClr val="83C87E"/>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6" name="TextBox 5"/>
          <cdr:cNvSpPr txBox="1"/>
        </cdr:nvSpPr>
        <cdr:spPr>
          <a:xfrm xmlns:a="http://schemas.openxmlformats.org/drawingml/2006/main">
            <a:off x="6588496" y="3663301"/>
            <a:ext cx="2815996" cy="295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595959"/>
                </a:solidFill>
                <a:latin typeface="Arial Narrow" panose="020B0606020202030204" pitchFamily="34" charset="0"/>
              </a:rPr>
              <a:t>First Implemented &gt;1 Year Ago</a:t>
            </a:r>
            <a:endParaRPr lang="en-US" sz="1600" dirty="0">
              <a:solidFill>
                <a:srgbClr val="595959"/>
              </a:solidFill>
              <a:latin typeface="Arial Narrow" panose="020B0606020202030204" pitchFamily="34" charset="0"/>
            </a:endParaRPr>
          </a:p>
        </cdr:txBody>
      </cdr:sp>
    </cdr:grpSp>
  </cdr:relSizeAnchor>
  <cdr:relSizeAnchor xmlns:cdr="http://schemas.openxmlformats.org/drawingml/2006/chartDrawing">
    <cdr:from>
      <cdr:x>0.56172</cdr:x>
      <cdr:y>0.91025</cdr:y>
    </cdr:from>
    <cdr:to>
      <cdr:x>0.80381</cdr:x>
      <cdr:y>0.97813</cdr:y>
    </cdr:to>
    <cdr:sp macro="" textlink="">
      <cdr:nvSpPr>
        <cdr:cNvPr id="7" name="TextBox 6"/>
        <cdr:cNvSpPr txBox="1"/>
      </cdr:nvSpPr>
      <cdr:spPr>
        <a:xfrm xmlns:a="http://schemas.openxmlformats.org/drawingml/2006/main">
          <a:off x="6533892" y="3968113"/>
          <a:ext cx="2815988" cy="295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595959"/>
              </a:solidFill>
              <a:latin typeface="Arial Narrow" panose="020B0606020202030204" pitchFamily="34" charset="0"/>
            </a:rPr>
            <a:t>First Implemented ≤1 Year Ago</a:t>
          </a:r>
          <a:endParaRPr lang="en-US" sz="1600" dirty="0">
            <a:solidFill>
              <a:srgbClr val="595959"/>
            </a:solidFill>
            <a:latin typeface="Arial Narrow" panose="020B0606020202030204" pitchFamily="34" charset="0"/>
          </a:endParaRPr>
        </a:p>
      </cdr:txBody>
    </cdr:sp>
  </cdr:relSizeAnchor>
  <cdr:relSizeAnchor xmlns:cdr="http://schemas.openxmlformats.org/drawingml/2006/chartDrawing">
    <cdr:from>
      <cdr:x>0.19565</cdr:x>
      <cdr:y>0.84242</cdr:y>
    </cdr:from>
    <cdr:to>
      <cdr:x>0.48897</cdr:x>
      <cdr:y>0.9103</cdr:y>
    </cdr:to>
    <cdr:sp macro="" textlink="">
      <cdr:nvSpPr>
        <cdr:cNvPr id="9" name="TextBox 8"/>
        <cdr:cNvSpPr txBox="1"/>
      </cdr:nvSpPr>
      <cdr:spPr>
        <a:xfrm xmlns:a="http://schemas.openxmlformats.org/drawingml/2006/main">
          <a:off x="2275790" y="3672412"/>
          <a:ext cx="3411940" cy="295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595959"/>
              </a:solidFill>
              <a:latin typeface="Arial Narrow" panose="020B0606020202030204" pitchFamily="34" charset="0"/>
            </a:rPr>
            <a:t>Plan to Begin Implementing ≤6 Months</a:t>
          </a:r>
          <a:endParaRPr lang="en-US" sz="1600" dirty="0">
            <a:solidFill>
              <a:srgbClr val="595959"/>
            </a:solidFill>
            <a:latin typeface="Arial Narrow" panose="020B060602020203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0964C5-C36C-4FA5-9B28-4A97B4683801}" type="datetimeFigureOut">
              <a:rPr lang="en-US" smtClean="0"/>
              <a:t>7/22/2018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CB7607-F3BB-46AD-A010-5137A4D162EB}" type="slidenum">
              <a:rPr lang="en-US" smtClean="0"/>
              <a:t>‹#›</a:t>
            </a:fld>
            <a:endParaRPr lang="en-US"/>
          </a:p>
        </p:txBody>
      </p:sp>
    </p:spTree>
    <p:extLst>
      <p:ext uri="{BB962C8B-B14F-4D97-AF65-F5344CB8AC3E}">
        <p14:creationId xmlns:p14="http://schemas.microsoft.com/office/powerpoint/2010/main" val="1920530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9C430-715B-40A5-8B4C-0C440A1FC282}" type="datetimeFigureOut">
              <a:rPr lang="en-US" smtClean="0"/>
              <a:t>7/22/2018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24F95-DE39-4AC6-BA13-3D7F9EA0DF2C}" type="slidenum">
              <a:rPr lang="en-US" smtClean="0"/>
              <a:t>‹#›</a:t>
            </a:fld>
            <a:endParaRPr lang="en-US"/>
          </a:p>
        </p:txBody>
      </p:sp>
    </p:spTree>
    <p:extLst>
      <p:ext uri="{BB962C8B-B14F-4D97-AF65-F5344CB8AC3E}">
        <p14:creationId xmlns:p14="http://schemas.microsoft.com/office/powerpoint/2010/main" val="1870495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722 ICAP-supported facilities in 13 countries provided</a:t>
            </a:r>
            <a:r>
              <a:rPr lang="en-US" baseline="0" dirty="0"/>
              <a:t> data</a:t>
            </a:r>
          </a:p>
          <a:p>
            <a:r>
              <a:rPr lang="en-US" baseline="0" dirty="0"/>
              <a:t>This chart shows the number of facilities responding by country, broken down by whether the facility is currently implementing DSD, plans to implement DSD for the first time within the next 6 months, or currently have no plans to implement DSD</a:t>
            </a:r>
          </a:p>
          <a:p>
            <a:r>
              <a:rPr lang="en-US" baseline="0" dirty="0"/>
              <a:t>It is important to note that, while countries like Cote d’Ivoire, DRC, and Mozambique represent a large proportion of all responding facilities, ICAP supports a large proportion of the ART facilities in countries such as </a:t>
            </a:r>
            <a:r>
              <a:rPr lang="en-US" baseline="0" dirty="0" err="1"/>
              <a:t>Eswatini</a:t>
            </a:r>
            <a:r>
              <a:rPr lang="en-US" baseline="0" dirty="0"/>
              <a:t> and Ethiopia, thus the moderate number of participating facilities belies the representativeness of the data in those situations</a:t>
            </a:r>
          </a:p>
          <a:p>
            <a:r>
              <a:rPr lang="en-US" dirty="0"/>
              <a:t>DSD</a:t>
            </a:r>
            <a:r>
              <a:rPr lang="en-US" baseline="0" dirty="0"/>
              <a:t> implementation at the facility level is largely driven by country policy, and we can begin to see how scale-up of DSD is progressing differently in different countries: note that Cote d’Ivoire, where work to begin implementing DSD is underway, most ICAP-supported facilities have no plans to implement DSD;  however, when we look at Ethiopia or Mozambique, both countries that first began implementing DSD at least one year ago, we can see that all ICAP-supported facilities either currently provide DSD or plan to begin offering DSD for the first time in the next 6 months</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6</a:t>
            </a:fld>
            <a:endParaRPr lang="en-US"/>
          </a:p>
        </p:txBody>
      </p:sp>
    </p:spTree>
    <p:extLst>
      <p:ext uri="{BB962C8B-B14F-4D97-AF65-F5344CB8AC3E}">
        <p14:creationId xmlns:p14="http://schemas.microsoft.com/office/powerpoint/2010/main" val="130976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smtClean="0"/>
              <a:t>DSD was first </a:t>
            </a:r>
            <a:r>
              <a:rPr lang="en-US" dirty="0"/>
              <a:t>prioritized for stable adult</a:t>
            </a:r>
            <a:r>
              <a:rPr lang="en-US" baseline="0" dirty="0"/>
              <a:t> clients, but there is great interest in models for diverse populations. Currently, it is far more common for facilities to offer models for Adolescents and Young Adults living with HIV than any other client group, with 48 ICAP-supported facilities (out of 358) providing models such as Teen Clubs. At least 10 facilities provide models for Migrant Workers, Men, Clients with HIV and TB, Children under the age of 10, and Pregnant and Breastfeeding Women. As scale-up of </a:t>
            </a:r>
            <a:r>
              <a:rPr lang="en-US" baseline="0" dirty="0" smtClean="0"/>
              <a:t>DSD models </a:t>
            </a:r>
            <a:r>
              <a:rPr lang="en-US" baseline="0" dirty="0"/>
              <a:t>continues, it will be important to continue sharing knowledge and best practices around designing models for diverse client groups.</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15</a:t>
            </a:fld>
            <a:endParaRPr lang="en-US"/>
          </a:p>
        </p:txBody>
      </p:sp>
    </p:spTree>
    <p:extLst>
      <p:ext uri="{BB962C8B-B14F-4D97-AF65-F5344CB8AC3E}">
        <p14:creationId xmlns:p14="http://schemas.microsoft.com/office/powerpoint/2010/main" val="3568477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A facility survey such as </a:t>
            </a:r>
            <a:r>
              <a:rPr lang="en-US" dirty="0" err="1"/>
              <a:t>PFaCTS</a:t>
            </a:r>
            <a:r>
              <a:rPr lang="en-US" baseline="0" dirty="0"/>
              <a:t> can be costly and time-consuming; at ICAP, the mechanisms for completing this survey were already in place due to past </a:t>
            </a:r>
            <a:r>
              <a:rPr lang="en-US" baseline="0" dirty="0" err="1"/>
              <a:t>PFaCTS</a:t>
            </a:r>
            <a:r>
              <a:rPr lang="en-US" baseline="0" dirty="0"/>
              <a:t>. An alternative for implementing partners or MOH that wish to obtain data on DSD scale-up in the absence of routinely reported data may be a sampling approach such as that utilized in Zimbabwe for their DSD data review meetings, as presented by Dr. Apollo.</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16</a:t>
            </a:fld>
            <a:endParaRPr lang="en-US"/>
          </a:p>
        </p:txBody>
      </p:sp>
    </p:spTree>
    <p:extLst>
      <p:ext uri="{BB962C8B-B14F-4D97-AF65-F5344CB8AC3E}">
        <p14:creationId xmlns:p14="http://schemas.microsoft.com/office/powerpoint/2010/main" val="2510904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This slide shows the proportion</a:t>
            </a:r>
            <a:r>
              <a:rPr lang="en-US" baseline="0" dirty="0"/>
              <a:t> of facilities by the timeline of DSD scale-up</a:t>
            </a:r>
          </a:p>
          <a:p>
            <a:r>
              <a:rPr lang="en-US" dirty="0"/>
              <a:t>Out of a total of 716 facilities that</a:t>
            </a:r>
            <a:r>
              <a:rPr lang="en-US" baseline="0" dirty="0"/>
              <a:t> provided information on DSD implementation, half are currently implementing DSD and a further 26% plan to implement DSD within the next 6 months. </a:t>
            </a:r>
          </a:p>
          <a:p>
            <a:r>
              <a:rPr lang="en-US" baseline="0" dirty="0"/>
              <a:t>We can further break down the facilities currently implementing DSD by time period; 55% of facilities first began implementing DSD within the last year, compared to 45% that first implemented DSD over 1 year ago.</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7</a:t>
            </a:fld>
            <a:endParaRPr lang="en-US"/>
          </a:p>
        </p:txBody>
      </p:sp>
    </p:spTree>
    <p:extLst>
      <p:ext uri="{BB962C8B-B14F-4D97-AF65-F5344CB8AC3E}">
        <p14:creationId xmlns:p14="http://schemas.microsoft.com/office/powerpoint/2010/main" val="420090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smtClean="0"/>
              <a:t>This </a:t>
            </a:r>
            <a:r>
              <a:rPr lang="en-US" baseline="0" dirty="0" smtClean="0"/>
              <a:t>matrix </a:t>
            </a:r>
            <a:r>
              <a:rPr lang="en-US" baseline="0" dirty="0"/>
              <a:t>describes how </a:t>
            </a:r>
            <a:r>
              <a:rPr lang="en-US" baseline="0" dirty="0" smtClean="0"/>
              <a:t>each model </a:t>
            </a:r>
            <a:r>
              <a:rPr lang="en-US" baseline="0" dirty="0"/>
              <a:t>type can be broken down into WHERE the services are delivered and WHO receives the services. Because the names of models vary across countries, we will use the names of the type of model in the subsequent slides.</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8</a:t>
            </a:fld>
            <a:endParaRPr lang="en-US"/>
          </a:p>
        </p:txBody>
      </p:sp>
    </p:spTree>
    <p:extLst>
      <p:ext uri="{BB962C8B-B14F-4D97-AF65-F5344CB8AC3E}">
        <p14:creationId xmlns:p14="http://schemas.microsoft.com/office/powerpoint/2010/main" val="1343317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This slide illustrates the timeline of DSD scale-up by </a:t>
            </a:r>
            <a:r>
              <a:rPr lang="en-US" dirty="0" smtClean="0"/>
              <a:t>model</a:t>
            </a:r>
            <a:endParaRPr lang="en-US" baseline="0" dirty="0"/>
          </a:p>
          <a:p>
            <a:r>
              <a:rPr lang="en-US" baseline="0" dirty="0"/>
              <a:t>545 facilities currently implementing DSD or planning to begin implementing DSD within 6 months provided information on which models are implemented or planned for implementation. Facility-Based Individual Models—appointment spacing and fast-track drug refill models—are by far the most implemented model type. Community-Based Group models—known as Community ART Groups—while consistently coming in as the second-most implemented model across all scale-up timelines, seem to be declining in new implementations in recent months.</a:t>
            </a:r>
          </a:p>
          <a:p>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9</a:t>
            </a:fld>
            <a:endParaRPr lang="en-US"/>
          </a:p>
        </p:txBody>
      </p:sp>
    </p:spTree>
    <p:extLst>
      <p:ext uri="{BB962C8B-B14F-4D97-AF65-F5344CB8AC3E}">
        <p14:creationId xmlns:p14="http://schemas.microsoft.com/office/powerpoint/2010/main" val="4599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Currently, 290 ICAP-supported facilities</a:t>
            </a:r>
            <a:r>
              <a:rPr lang="en-US" baseline="0" dirty="0"/>
              <a:t> are providing facility-based individual models—the most commonly implemented </a:t>
            </a:r>
            <a:r>
              <a:rPr lang="en-US" baseline="0" dirty="0" smtClean="0"/>
              <a:t>DSD model. </a:t>
            </a:r>
            <a:r>
              <a:rPr lang="en-US" baseline="0" dirty="0"/>
              <a:t>Facilities in DRC and Mozambique contribute a large proportion of the total number of facilities, but the small number of facilities offering this model in other countries may represent a large proportion of all ART facilities in the country.</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10</a:t>
            </a:fld>
            <a:endParaRPr lang="en-US"/>
          </a:p>
        </p:txBody>
      </p:sp>
    </p:spTree>
    <p:extLst>
      <p:ext uri="{BB962C8B-B14F-4D97-AF65-F5344CB8AC3E}">
        <p14:creationId xmlns:p14="http://schemas.microsoft.com/office/powerpoint/2010/main" val="4237153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smtClean="0"/>
              <a:t>The</a:t>
            </a:r>
            <a:r>
              <a:rPr lang="en-US" baseline="0" dirty="0" smtClean="0"/>
              <a:t> features of f</a:t>
            </a:r>
            <a:r>
              <a:rPr lang="en-US" dirty="0" smtClean="0"/>
              <a:t>acility-based </a:t>
            </a:r>
            <a:r>
              <a:rPr lang="en-US" dirty="0"/>
              <a:t>individual models </a:t>
            </a:r>
            <a:r>
              <a:rPr lang="en-US" dirty="0" smtClean="0"/>
              <a:t>vary from country-to-country,</a:t>
            </a:r>
            <a:r>
              <a:rPr lang="en-US" baseline="0" dirty="0" smtClean="0"/>
              <a:t> but often involve reduced clinical visits and multi-month ART refills. </a:t>
            </a:r>
            <a:r>
              <a:rPr lang="en-US" baseline="0" dirty="0"/>
              <a:t>In this slide, the blue bars represent the length of ART prescriptions offered: one month or less, 2 months, 3 months, or 4 or more months. The green bar represents the corresponding amount of ART dispensed. As you can see, while all facilities offer prescriptions of at least 2 months, 23 facilities are dispensing one month or less of ART at a time. While 91 facilities are writing prescriptions for 4 months or more, less than half of those facilities are dispensing ART for the same amount of time. While the </a:t>
            </a:r>
            <a:r>
              <a:rPr lang="en-US" baseline="0" dirty="0" err="1"/>
              <a:t>PFaCTS</a:t>
            </a:r>
            <a:r>
              <a:rPr lang="en-US" baseline="0" dirty="0"/>
              <a:t> did not collect information on why multi-month ART </a:t>
            </a:r>
            <a:r>
              <a:rPr lang="en-US" baseline="0" dirty="0" err="1"/>
              <a:t>dispensements</a:t>
            </a:r>
            <a:r>
              <a:rPr lang="en-US" baseline="0" dirty="0"/>
              <a:t> may not have been possible, this highlights the need for attention to drug availability as countries continue to scale up </a:t>
            </a:r>
            <a:r>
              <a:rPr lang="en-US" baseline="0" dirty="0" smtClean="0"/>
              <a:t>DSD </a:t>
            </a:r>
            <a:r>
              <a:rPr lang="en-US" baseline="0" dirty="0"/>
              <a:t>models.</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11</a:t>
            </a:fld>
            <a:endParaRPr lang="en-US"/>
          </a:p>
        </p:txBody>
      </p:sp>
    </p:spTree>
    <p:extLst>
      <p:ext uri="{BB962C8B-B14F-4D97-AF65-F5344CB8AC3E}">
        <p14:creationId xmlns:p14="http://schemas.microsoft.com/office/powerpoint/2010/main" val="2004780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Of 285 facilities</a:t>
            </a:r>
            <a:r>
              <a:rPr lang="en-US" baseline="0" dirty="0"/>
              <a:t> providing information on who was in charge of dispensing ART to clients on facility-based individual models, Pharmacists were the most common worker providing this service, in 129 facilities. In 80 facilities, Peers such as expert clients dispense ART. Among the 287 facilities providing information on where ART is dispensed to clients on facility-based individual models, the Pharmacy was again the most common location for ART </a:t>
            </a:r>
            <a:r>
              <a:rPr lang="en-US" baseline="0" dirty="0" err="1"/>
              <a:t>dispensement</a:t>
            </a:r>
            <a:r>
              <a:rPr lang="en-US" baseline="0" dirty="0"/>
              <a:t>, in 125 facilities</a:t>
            </a:r>
            <a:r>
              <a:rPr lang="en-US" baseline="0" dirty="0" smtClean="0"/>
              <a:t>.</a:t>
            </a:r>
            <a:endParaRPr lang="en-US" baseline="0" dirty="0"/>
          </a:p>
        </p:txBody>
      </p:sp>
      <p:sp>
        <p:nvSpPr>
          <p:cNvPr id="4" name="Slide Number Placeholder 3"/>
          <p:cNvSpPr>
            <a:spLocks noGrp="1"/>
          </p:cNvSpPr>
          <p:nvPr>
            <p:ph type="sldNum" sz="quarter" idx="10"/>
          </p:nvPr>
        </p:nvSpPr>
        <p:spPr/>
        <p:txBody>
          <a:bodyPr/>
          <a:lstStyle/>
          <a:p>
            <a:fld id="{22224F95-DE39-4AC6-BA13-3D7F9EA0DF2C}" type="slidenum">
              <a:rPr lang="en-US" smtClean="0"/>
              <a:t>12</a:t>
            </a:fld>
            <a:endParaRPr lang="en-US"/>
          </a:p>
        </p:txBody>
      </p:sp>
    </p:spTree>
    <p:extLst>
      <p:ext uri="{BB962C8B-B14F-4D97-AF65-F5344CB8AC3E}">
        <p14:creationId xmlns:p14="http://schemas.microsoft.com/office/powerpoint/2010/main" val="14665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Community-based group models</a:t>
            </a:r>
            <a:r>
              <a:rPr lang="en-US" baseline="0" dirty="0"/>
              <a:t> were the second most commonly implemented </a:t>
            </a:r>
            <a:r>
              <a:rPr lang="en-US" baseline="0" dirty="0" smtClean="0"/>
              <a:t>non-mainstream model </a:t>
            </a:r>
            <a:r>
              <a:rPr lang="en-US" baseline="0" dirty="0"/>
              <a:t>according to the </a:t>
            </a:r>
            <a:r>
              <a:rPr lang="en-US" baseline="0" dirty="0" err="1"/>
              <a:t>PFaCTS</a:t>
            </a:r>
            <a:r>
              <a:rPr lang="en-US" baseline="0" dirty="0"/>
              <a:t>, with 139 facilities offering this model. As you can see, ICAP-supported facilities in only 3 countries, with Mozambique accounting for the majority of facilities.</a:t>
            </a:r>
          </a:p>
          <a:p>
            <a:r>
              <a:rPr lang="en-US" baseline="0" dirty="0"/>
              <a:t>When this model type is broke down by who is the leader of these groups—a health care worker, lay worker, or peer—we can see that peer-led groups are by far the most common implementation of this group, with 112 facilities offering peer-led groups. This is an interesting contrast to the reliance on professional health care workers in the facility-based individual </a:t>
            </a:r>
            <a:r>
              <a:rPr lang="en-US" baseline="0" dirty="0" smtClean="0"/>
              <a:t>models presented earlier.</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13</a:t>
            </a:fld>
            <a:endParaRPr lang="en-US"/>
          </a:p>
        </p:txBody>
      </p:sp>
    </p:spTree>
    <p:extLst>
      <p:ext uri="{BB962C8B-B14F-4D97-AF65-F5344CB8AC3E}">
        <p14:creationId xmlns:p14="http://schemas.microsoft.com/office/powerpoint/2010/main" val="2451680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r>
              <a:rPr lang="en-US" dirty="0"/>
              <a:t>Looking at the location</a:t>
            </a:r>
            <a:r>
              <a:rPr lang="en-US" baseline="0" dirty="0"/>
              <a:t> and frequency of group meetings, we can see that meetings taking place in the home of a group member is most common and most groups meet one a month. </a:t>
            </a:r>
            <a:endParaRPr lang="en-US" dirty="0"/>
          </a:p>
        </p:txBody>
      </p:sp>
      <p:sp>
        <p:nvSpPr>
          <p:cNvPr id="4" name="Slide Number Placeholder 3"/>
          <p:cNvSpPr>
            <a:spLocks noGrp="1"/>
          </p:cNvSpPr>
          <p:nvPr>
            <p:ph type="sldNum" sz="quarter" idx="10"/>
          </p:nvPr>
        </p:nvSpPr>
        <p:spPr/>
        <p:txBody>
          <a:bodyPr/>
          <a:lstStyle/>
          <a:p>
            <a:fld id="{22224F95-DE39-4AC6-BA13-3D7F9EA0DF2C}" type="slidenum">
              <a:rPr lang="en-US" smtClean="0"/>
              <a:t>14</a:t>
            </a:fld>
            <a:endParaRPr lang="en-US"/>
          </a:p>
        </p:txBody>
      </p:sp>
    </p:spTree>
    <p:extLst>
      <p:ext uri="{BB962C8B-B14F-4D97-AF65-F5344CB8AC3E}">
        <p14:creationId xmlns:p14="http://schemas.microsoft.com/office/powerpoint/2010/main" val="419968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4"/>
            <a:ext cx="10360501" cy="1470025"/>
          </a:xfrm>
        </p:spPr>
        <p:txBody>
          <a:bodyPr/>
          <a:lstStyle>
            <a:lvl1pPr>
              <a:defRPr>
                <a:solidFill>
                  <a:srgbClr val="1E428A"/>
                </a:solidFill>
              </a:defRPr>
            </a:lvl1pPr>
          </a:lstStyle>
          <a:p>
            <a:r>
              <a:rPr lang="en-US" dirty="0"/>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5092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BCADF7-B54C-478B-A91E-BABCB30D5E5D}" type="datetimeFigureOut">
              <a:rPr lang="en-US" smtClean="0"/>
              <a:t>7/22/2018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85F84-89B0-40AF-94F2-6B1BCC2B53E2}" type="slidenum">
              <a:rPr lang="en-US" smtClean="0"/>
              <a:t>‹#›</a:t>
            </a:fld>
            <a:endParaRPr lang="en-US"/>
          </a:p>
        </p:txBody>
      </p:sp>
    </p:spTree>
    <p:extLst>
      <p:ext uri="{BB962C8B-B14F-4D97-AF65-F5344CB8AC3E}">
        <p14:creationId xmlns:p14="http://schemas.microsoft.com/office/powerpoint/2010/main" val="152908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BCADF7-B54C-478B-A91E-BABCB30D5E5D}" type="datetimeFigureOut">
              <a:rPr lang="en-US" smtClean="0"/>
              <a:t>7/22/2018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85F84-89B0-40AF-94F2-6B1BCC2B53E2}" type="slidenum">
              <a:rPr lang="en-US" smtClean="0"/>
              <a:t>‹#›</a:t>
            </a:fld>
            <a:endParaRPr lang="en-US"/>
          </a:p>
        </p:txBody>
      </p:sp>
    </p:spTree>
    <p:extLst>
      <p:ext uri="{BB962C8B-B14F-4D97-AF65-F5344CB8AC3E}">
        <p14:creationId xmlns:p14="http://schemas.microsoft.com/office/powerpoint/2010/main" val="1295369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142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7"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9"/>
            <a:ext cx="6813892" cy="5853113"/>
          </a:xfrm>
        </p:spPr>
        <p:txBody>
          <a:bodyPr/>
          <a:lstStyle>
            <a:lvl1pPr>
              <a:defRPr sz="3201">
                <a:solidFill>
                  <a:schemeClr val="bg1"/>
                </a:solidFill>
              </a:defRPr>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447" y="1435103"/>
            <a:ext cx="4010039" cy="4691063"/>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BCADF7-B54C-478B-A91E-BABCB30D5E5D}"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85F84-89B0-40AF-94F2-6B1BCC2B53E2}" type="slidenum">
              <a:rPr lang="en-US" smtClean="0"/>
              <a:t>‹#›</a:t>
            </a:fld>
            <a:endParaRPr lang="en-US"/>
          </a:p>
        </p:txBody>
      </p:sp>
    </p:spTree>
    <p:extLst>
      <p:ext uri="{BB962C8B-B14F-4D97-AF65-F5344CB8AC3E}">
        <p14:creationId xmlns:p14="http://schemas.microsoft.com/office/powerpoint/2010/main" val="5527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1"/>
            </a:lvl1pPr>
            <a:lvl2pPr marL="457223" indent="0">
              <a:buNone/>
              <a:defRPr sz="2801"/>
            </a:lvl2pPr>
            <a:lvl3pPr marL="914445" indent="0">
              <a:buNone/>
              <a:defRPr sz="2399"/>
            </a:lvl3pPr>
            <a:lvl4pPr marL="1371668" indent="0">
              <a:buNone/>
              <a:defRPr sz="2000"/>
            </a:lvl4pPr>
            <a:lvl5pPr marL="1828892" indent="0">
              <a:buNone/>
              <a:defRPr sz="2000"/>
            </a:lvl5pPr>
            <a:lvl6pPr marL="2286114" indent="0">
              <a:buNone/>
              <a:defRPr sz="2000"/>
            </a:lvl6pPr>
            <a:lvl7pPr marL="2743337" indent="0">
              <a:buNone/>
              <a:defRPr sz="2000"/>
            </a:lvl7pPr>
            <a:lvl8pPr marL="3200560" indent="0">
              <a:buNone/>
              <a:defRPr sz="2000"/>
            </a:lvl8pPr>
            <a:lvl9pPr marL="3657781"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Tree>
    <p:extLst>
      <p:ext uri="{BB962C8B-B14F-4D97-AF65-F5344CB8AC3E}">
        <p14:creationId xmlns:p14="http://schemas.microsoft.com/office/powerpoint/2010/main" val="67003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6048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FE590C-7C58-431D-88EE-7CE9F23108DF}" type="datetimeFigureOut">
              <a:rPr lang="en-US" smtClean="0"/>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408F-9211-4657-A917-27084F629389}" type="slidenum">
              <a:rPr lang="en-US" smtClean="0"/>
              <a:t>‹#›</a:t>
            </a:fld>
            <a:endParaRPr lang="en-US"/>
          </a:p>
        </p:txBody>
      </p:sp>
    </p:spTree>
    <p:extLst>
      <p:ext uri="{BB962C8B-B14F-4D97-AF65-F5344CB8AC3E}">
        <p14:creationId xmlns:p14="http://schemas.microsoft.com/office/powerpoint/2010/main" val="4232107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7921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3022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790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9378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5205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7"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9"/>
            <a:ext cx="6813892" cy="5853113"/>
          </a:xfrm>
        </p:spPr>
        <p:txBody>
          <a:bodyPr/>
          <a:lstStyle>
            <a:lvl1pPr>
              <a:defRPr sz="3201"/>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7" y="1435103"/>
            <a:ext cx="4010039" cy="4691063"/>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FE590C-7C58-431D-88EE-7CE9F23108DF}"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3408F-9211-4657-A917-27084F629389}" type="slidenum">
              <a:rPr lang="en-US" smtClean="0"/>
              <a:t>‹#›</a:t>
            </a:fld>
            <a:endParaRPr lang="en-US"/>
          </a:p>
        </p:txBody>
      </p:sp>
    </p:spTree>
    <p:extLst>
      <p:ext uri="{BB962C8B-B14F-4D97-AF65-F5344CB8AC3E}">
        <p14:creationId xmlns:p14="http://schemas.microsoft.com/office/powerpoint/2010/main" val="3679428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1"/>
            </a:lvl1pPr>
            <a:lvl2pPr marL="457223" indent="0">
              <a:buNone/>
              <a:defRPr sz="2801"/>
            </a:lvl2pPr>
            <a:lvl3pPr marL="914445" indent="0">
              <a:buNone/>
              <a:defRPr sz="2399"/>
            </a:lvl3pPr>
            <a:lvl4pPr marL="1371668" indent="0">
              <a:buNone/>
              <a:defRPr sz="2000"/>
            </a:lvl4pPr>
            <a:lvl5pPr marL="1828892" indent="0">
              <a:buNone/>
              <a:defRPr sz="2000"/>
            </a:lvl5pPr>
            <a:lvl6pPr marL="2286114" indent="0">
              <a:buNone/>
              <a:defRPr sz="2000"/>
            </a:lvl6pPr>
            <a:lvl7pPr marL="2743337" indent="0">
              <a:buNone/>
              <a:defRPr sz="2000"/>
            </a:lvl7pPr>
            <a:lvl8pPr marL="3200560" indent="0">
              <a:buNone/>
              <a:defRPr sz="2000"/>
            </a:lvl8pPr>
            <a:lvl9pPr marL="3657781"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FE590C-7C58-431D-88EE-7CE9F23108DF}"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3408F-9211-4657-A917-27084F629389}" type="slidenum">
              <a:rPr lang="en-US" smtClean="0"/>
              <a:t>‹#›</a:t>
            </a:fld>
            <a:endParaRPr lang="en-US"/>
          </a:p>
        </p:txBody>
      </p:sp>
    </p:spTree>
    <p:extLst>
      <p:ext uri="{BB962C8B-B14F-4D97-AF65-F5344CB8AC3E}">
        <p14:creationId xmlns:p14="http://schemas.microsoft.com/office/powerpoint/2010/main" val="205100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FE590C-7C58-431D-88EE-7CE9F23108DF}" type="datetimeFigureOut">
              <a:rPr lang="en-US" smtClean="0"/>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408F-9211-4657-A917-27084F629389}" type="slidenum">
              <a:rPr lang="en-US" smtClean="0"/>
              <a:t>‹#›</a:t>
            </a:fld>
            <a:endParaRPr lang="en-US"/>
          </a:p>
        </p:txBody>
      </p:sp>
    </p:spTree>
    <p:extLst>
      <p:ext uri="{BB962C8B-B14F-4D97-AF65-F5344CB8AC3E}">
        <p14:creationId xmlns:p14="http://schemas.microsoft.com/office/powerpoint/2010/main" val="3253706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7"/>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7"/>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FE590C-7C58-431D-88EE-7CE9F23108DF}" type="datetimeFigureOut">
              <a:rPr lang="en-US" smtClean="0"/>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408F-9211-4657-A917-27084F629389}" type="slidenum">
              <a:rPr lang="en-US" smtClean="0"/>
              <a:t>‹#›</a:t>
            </a:fld>
            <a:endParaRPr lang="en-US"/>
          </a:p>
        </p:txBody>
      </p:sp>
    </p:spTree>
    <p:extLst>
      <p:ext uri="{BB962C8B-B14F-4D97-AF65-F5344CB8AC3E}">
        <p14:creationId xmlns:p14="http://schemas.microsoft.com/office/powerpoint/2010/main" val="42900064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97438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1206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8366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99293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91BA2-F9AB-48B9-9682-E1B2422A6A33}" type="datetimeFigureOut">
              <a:rPr lang="en-US" smtClean="0"/>
              <a:t>7/22/2018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887BD-5790-485D-B2E6-F5D7E76543EE}" type="slidenum">
              <a:rPr lang="en-US" smtClean="0"/>
              <a:t>‹#›</a:t>
            </a:fld>
            <a:endParaRPr lang="en-US"/>
          </a:p>
        </p:txBody>
      </p:sp>
    </p:spTree>
    <p:extLst>
      <p:ext uri="{BB962C8B-B14F-4D97-AF65-F5344CB8AC3E}">
        <p14:creationId xmlns:p14="http://schemas.microsoft.com/office/powerpoint/2010/main" val="231540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6946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7"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9"/>
            <a:ext cx="6813892" cy="5853113"/>
          </a:xfrm>
        </p:spPr>
        <p:txBody>
          <a:bodyPr/>
          <a:lstStyle>
            <a:lvl1pPr>
              <a:defRPr sz="3201"/>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7" y="1435103"/>
            <a:ext cx="4010039" cy="4691063"/>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091BA2-F9AB-48B9-9682-E1B2422A6A33}"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887BD-5790-485D-B2E6-F5D7E76543EE}" type="slidenum">
              <a:rPr lang="en-US" smtClean="0"/>
              <a:t>‹#›</a:t>
            </a:fld>
            <a:endParaRPr lang="en-US"/>
          </a:p>
        </p:txBody>
      </p:sp>
    </p:spTree>
    <p:extLst>
      <p:ext uri="{BB962C8B-B14F-4D97-AF65-F5344CB8AC3E}">
        <p14:creationId xmlns:p14="http://schemas.microsoft.com/office/powerpoint/2010/main" val="3928564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1"/>
            </a:lvl1pPr>
            <a:lvl2pPr marL="457223" indent="0">
              <a:buNone/>
              <a:defRPr sz="2801"/>
            </a:lvl2pPr>
            <a:lvl3pPr marL="914445" indent="0">
              <a:buNone/>
              <a:defRPr sz="2399"/>
            </a:lvl3pPr>
            <a:lvl4pPr marL="1371668" indent="0">
              <a:buNone/>
              <a:defRPr sz="2000"/>
            </a:lvl4pPr>
            <a:lvl5pPr marL="1828892" indent="0">
              <a:buNone/>
              <a:defRPr sz="2000"/>
            </a:lvl5pPr>
            <a:lvl6pPr marL="2286114" indent="0">
              <a:buNone/>
              <a:defRPr sz="2000"/>
            </a:lvl6pPr>
            <a:lvl7pPr marL="2743337" indent="0">
              <a:buNone/>
              <a:defRPr sz="2000"/>
            </a:lvl7pPr>
            <a:lvl8pPr marL="3200560" indent="0">
              <a:buNone/>
              <a:defRPr sz="2000"/>
            </a:lvl8pPr>
            <a:lvl9pPr marL="3657781"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091BA2-F9AB-48B9-9682-E1B2422A6A33}"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887BD-5790-485D-B2E6-F5D7E76543EE}" type="slidenum">
              <a:rPr lang="en-US" smtClean="0"/>
              <a:t>‹#›</a:t>
            </a:fld>
            <a:endParaRPr lang="en-US"/>
          </a:p>
        </p:txBody>
      </p:sp>
    </p:spTree>
    <p:extLst>
      <p:ext uri="{BB962C8B-B14F-4D97-AF65-F5344CB8AC3E}">
        <p14:creationId xmlns:p14="http://schemas.microsoft.com/office/powerpoint/2010/main" val="28854558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53594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7"/>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7"/>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17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399" b="1"/>
            </a:lvl1pPr>
            <a:lvl2pPr marL="457223" indent="0">
              <a:buNone/>
              <a:defRPr sz="2000" b="1"/>
            </a:lvl2pPr>
            <a:lvl3pPr marL="914445"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441" y="6356359"/>
            <a:ext cx="2844059" cy="365125"/>
          </a:xfrm>
          <a:prstGeom prst="rect">
            <a:avLst/>
          </a:prstGeom>
        </p:spPr>
        <p:txBody>
          <a:bodyPr/>
          <a:lstStyle/>
          <a:p>
            <a:fld id="{5B462AEA-7B47-4720-A855-F3BC2D189930}" type="datetimeFigureOut">
              <a:rPr lang="en-US" smtClean="0"/>
              <a:t>7/22/2018</a:t>
            </a:fld>
            <a:endParaRPr lang="en-US"/>
          </a:p>
        </p:txBody>
      </p:sp>
      <p:sp>
        <p:nvSpPr>
          <p:cNvPr id="8" name="Footer Placeholder 7"/>
          <p:cNvSpPr>
            <a:spLocks noGrp="1"/>
          </p:cNvSpPr>
          <p:nvPr>
            <p:ph type="ftr" sz="quarter" idx="11"/>
          </p:nvPr>
        </p:nvSpPr>
        <p:spPr>
          <a:xfrm>
            <a:off x="4164515" y="6356359"/>
            <a:ext cx="3859795"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5326" y="6356359"/>
            <a:ext cx="2844059" cy="365125"/>
          </a:xfrm>
          <a:prstGeom prst="rect">
            <a:avLst/>
          </a:prstGeom>
        </p:spPr>
        <p:txBody>
          <a:bodyPr/>
          <a:lstStyle/>
          <a:p>
            <a:fld id="{455879BB-0E0B-4EE3-BBD9-E45234CFCC5F}" type="slidenum">
              <a:rPr lang="en-US" smtClean="0"/>
              <a:t>‹#›</a:t>
            </a:fld>
            <a:endParaRPr lang="en-US"/>
          </a:p>
        </p:txBody>
      </p:sp>
    </p:spTree>
    <p:extLst>
      <p:ext uri="{BB962C8B-B14F-4D97-AF65-F5344CB8AC3E}">
        <p14:creationId xmlns:p14="http://schemas.microsoft.com/office/powerpoint/2010/main" val="20089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8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7"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9"/>
            <a:ext cx="6813892" cy="5853113"/>
          </a:xfrm>
        </p:spPr>
        <p:txBody>
          <a:bodyPr/>
          <a:lstStyle>
            <a:lvl1pPr>
              <a:defRPr sz="3201">
                <a:solidFill>
                  <a:schemeClr val="bg1"/>
                </a:solidFill>
              </a:defRPr>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447" y="1435103"/>
            <a:ext cx="4010039" cy="4691063"/>
          </a:xfrm>
        </p:spPr>
        <p:txBody>
          <a:bodyPr/>
          <a:lstStyle>
            <a:lvl1pPr marL="0" indent="0">
              <a:buNone/>
              <a:defRPr sz="1400"/>
            </a:lvl1pPr>
            <a:lvl2pPr marL="457223" indent="0">
              <a:buNone/>
              <a:defRPr sz="1200"/>
            </a:lvl2pPr>
            <a:lvl3pPr marL="914445"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1" indent="0">
              <a:buNone/>
              <a:defRPr sz="900"/>
            </a:lvl9pPr>
          </a:lstStyle>
          <a:p>
            <a:pPr lvl="0"/>
            <a:r>
              <a:rPr lang="en-US" dirty="0"/>
              <a:t>Click to edit Master text styles</a:t>
            </a:r>
          </a:p>
        </p:txBody>
      </p:sp>
    </p:spTree>
    <p:extLst>
      <p:ext uri="{BB962C8B-B14F-4D97-AF65-F5344CB8AC3E}">
        <p14:creationId xmlns:p14="http://schemas.microsoft.com/office/powerpoint/2010/main" val="164520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48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CADF7-B54C-478B-A91E-BABCB30D5E5D}" type="datetimeFigureOut">
              <a:rPr lang="en-US" smtClean="0"/>
              <a:t>7/22/2018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5F84-89B0-40AF-94F2-6B1BCC2B53E2}" type="slidenum">
              <a:rPr lang="en-US" smtClean="0"/>
              <a:t>‹#›</a:t>
            </a:fld>
            <a:endParaRPr lang="en-US"/>
          </a:p>
        </p:txBody>
      </p:sp>
    </p:spTree>
    <p:extLst>
      <p:ext uri="{BB962C8B-B14F-4D97-AF65-F5344CB8AC3E}">
        <p14:creationId xmlns:p14="http://schemas.microsoft.com/office/powerpoint/2010/main" val="8979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BCADF7-B54C-478B-A91E-BABCB30D5E5D}" type="datetimeFigureOut">
              <a:rPr lang="en-US" smtClean="0"/>
              <a:t>7/22/2018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85F84-89B0-40AF-94F2-6B1BCC2B53E2}" type="slidenum">
              <a:rPr lang="en-US" smtClean="0"/>
              <a:t>‹#›</a:t>
            </a:fld>
            <a:endParaRPr lang="en-US"/>
          </a:p>
        </p:txBody>
      </p:sp>
    </p:spTree>
    <p:extLst>
      <p:ext uri="{BB962C8B-B14F-4D97-AF65-F5344CB8AC3E}">
        <p14:creationId xmlns:p14="http://schemas.microsoft.com/office/powerpoint/2010/main" val="34322767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jpg"/><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theme" Target="../theme/theme5.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609441" y="6356359"/>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4A419-5518-42C3-8089-5DDCCE7750E1}" type="datetimeFigureOut">
              <a:rPr lang="en-US" smtClean="0"/>
              <a:t>7/22/2018</a:t>
            </a:fld>
            <a:endParaRPr lang="en-US"/>
          </a:p>
        </p:txBody>
      </p:sp>
      <p:sp>
        <p:nvSpPr>
          <p:cNvPr id="5" name="Footer Placeholder 4"/>
          <p:cNvSpPr>
            <a:spLocks noGrp="1"/>
          </p:cNvSpPr>
          <p:nvPr>
            <p:ph type="ftr" sz="quarter" idx="3"/>
          </p:nvPr>
        </p:nvSpPr>
        <p:spPr>
          <a:xfrm>
            <a:off x="4164515" y="6356359"/>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6" y="6356359"/>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3604C-2049-450E-ACEF-0A00017CA4B4}" type="slidenum">
              <a:rPr lang="en-US" smtClean="0"/>
              <a:t>‹#›</a:t>
            </a:fld>
            <a:endParaRPr lang="en-US"/>
          </a:p>
        </p:txBody>
      </p:sp>
    </p:spTree>
    <p:extLst>
      <p:ext uri="{BB962C8B-B14F-4D97-AF65-F5344CB8AC3E}">
        <p14:creationId xmlns:p14="http://schemas.microsoft.com/office/powerpoint/2010/main" val="150513419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45" rtl="0" eaLnBrk="1" latinLnBrk="0" hangingPunct="1">
        <a:spcBef>
          <a:spcPct val="0"/>
        </a:spcBef>
        <a:buNone/>
        <a:defRPr sz="4400" kern="1200">
          <a:solidFill>
            <a:srgbClr val="1E428A"/>
          </a:solidFill>
          <a:latin typeface="Garamond" panose="02020404030301010803" pitchFamily="18" charset="0"/>
          <a:ea typeface="+mj-ea"/>
          <a:cs typeface="+mj-cs"/>
        </a:defRPr>
      </a:lvl1pPr>
    </p:titleStyle>
    <p:bodyStyle>
      <a:lvl1pPr marL="342918" indent="-342918" algn="l" defTabSz="914445" rtl="0" eaLnBrk="1" latinLnBrk="0" hangingPunct="1">
        <a:spcBef>
          <a:spcPct val="20000"/>
        </a:spcBef>
        <a:buFont typeface="Arial" panose="020B0604020202020204" pitchFamily="34" charset="0"/>
        <a:buChar char="•"/>
        <a:defRPr sz="3201" kern="1200">
          <a:solidFill>
            <a:srgbClr val="1E428A"/>
          </a:solidFill>
          <a:latin typeface="Garamond" panose="02020404030301010803" pitchFamily="18" charset="0"/>
          <a:ea typeface="+mn-ea"/>
          <a:cs typeface="+mn-cs"/>
        </a:defRPr>
      </a:lvl1pPr>
      <a:lvl2pPr marL="742986" indent="-285763" algn="l" defTabSz="914445" rtl="0" eaLnBrk="1" latinLnBrk="0" hangingPunct="1">
        <a:spcBef>
          <a:spcPct val="20000"/>
        </a:spcBef>
        <a:buFont typeface="Arial" panose="020B0604020202020204" pitchFamily="34" charset="0"/>
        <a:buChar char="–"/>
        <a:defRPr sz="2801" kern="1200">
          <a:solidFill>
            <a:srgbClr val="1E428A"/>
          </a:solidFill>
          <a:latin typeface="Garamond" panose="02020404030301010803" pitchFamily="18" charset="0"/>
          <a:ea typeface="+mn-ea"/>
          <a:cs typeface="+mn-cs"/>
        </a:defRPr>
      </a:lvl2pPr>
      <a:lvl3pPr marL="1143059" indent="-228612" algn="l" defTabSz="914445" rtl="0" eaLnBrk="1" latinLnBrk="0" hangingPunct="1">
        <a:spcBef>
          <a:spcPct val="20000"/>
        </a:spcBef>
        <a:buFont typeface="Arial" panose="020B0604020202020204" pitchFamily="34" charset="0"/>
        <a:buChar char="•"/>
        <a:defRPr sz="2399" kern="1200">
          <a:solidFill>
            <a:srgbClr val="1E428A"/>
          </a:solidFill>
          <a:latin typeface="Garamond" panose="02020404030301010803" pitchFamily="18" charset="0"/>
          <a:ea typeface="+mn-ea"/>
          <a:cs typeface="+mn-cs"/>
        </a:defRPr>
      </a:lvl3pPr>
      <a:lvl4pPr marL="1600280"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4pPr>
      <a:lvl5pPr marL="1828892" indent="0" algn="l" defTabSz="914445" rtl="0" eaLnBrk="1" latinLnBrk="0" hangingPunct="1">
        <a:spcBef>
          <a:spcPct val="20000"/>
        </a:spcBef>
        <a:buFont typeface="Arial" panose="020B0604020202020204" pitchFamily="34" charset="0"/>
        <a:buNone/>
        <a:defRPr sz="2000" kern="1200">
          <a:solidFill>
            <a:srgbClr val="004582"/>
          </a:solidFill>
          <a:latin typeface="Garamond" panose="02020404030301010803" pitchFamily="18" charset="0"/>
          <a:ea typeface="+mn-ea"/>
          <a:cs typeface="+mn-cs"/>
        </a:defRPr>
      </a:lvl5pPr>
      <a:lvl6pPr marL="2514724"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947"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7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9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userDrawn="1"/>
        </p:nvSpPr>
        <p:spPr>
          <a:xfrm>
            <a:off x="0" y="274638"/>
            <a:ext cx="12188825" cy="1096962"/>
          </a:xfrm>
          <a:prstGeom prst="rect">
            <a:avLst/>
          </a:prstGeom>
          <a:solidFill>
            <a:srgbClr val="1E42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p:cNvSpPr/>
          <p:nvPr userDrawn="1"/>
        </p:nvSpPr>
        <p:spPr>
          <a:xfrm>
            <a:off x="-1588" y="6477000"/>
            <a:ext cx="12188825" cy="381000"/>
          </a:xfrm>
          <a:prstGeom prst="rect">
            <a:avLst/>
          </a:prstGeom>
          <a:solidFill>
            <a:srgbClr val="1E42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FF00"/>
                </a:solidFill>
              </a:rPr>
              <a:t>Differentiated</a:t>
            </a:r>
            <a:r>
              <a:rPr lang="en-US" sz="1800" baseline="0" dirty="0">
                <a:solidFill>
                  <a:srgbClr val="FFFF00"/>
                </a:solidFill>
              </a:rPr>
              <a:t> Service Delivery 2018</a:t>
            </a:r>
            <a:endParaRPr lang="en-US" sz="1800" dirty="0">
              <a:solidFill>
                <a:srgbClr val="FFFF00"/>
              </a:solidFill>
            </a:endParaRPr>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27013" y="6019800"/>
            <a:ext cx="3410999" cy="353048"/>
          </a:xfrm>
          <a:prstGeom prst="rect">
            <a:avLst/>
          </a:prstGeom>
        </p:spPr>
      </p:pic>
    </p:spTree>
    <p:extLst>
      <p:ext uri="{BB962C8B-B14F-4D97-AF65-F5344CB8AC3E}">
        <p14:creationId xmlns:p14="http://schemas.microsoft.com/office/powerpoint/2010/main" val="767415402"/>
      </p:ext>
    </p:extLst>
  </p:cSld>
  <p:clrMap bg1="lt1" tx1="dk1" bg2="lt2" tx2="dk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8" r:id="rId5"/>
    <p:sldLayoutId id="2147483660" r:id="rId6"/>
  </p:sldLayoutIdLst>
  <p:txStyles>
    <p:titleStyle>
      <a:lvl1pPr algn="ctr" defTabSz="914445" rtl="0" eaLnBrk="1" latinLnBrk="0" hangingPunct="1">
        <a:spcBef>
          <a:spcPct val="0"/>
        </a:spcBef>
        <a:buNone/>
        <a:defRPr sz="4400" kern="1200">
          <a:solidFill>
            <a:schemeClr val="bg1"/>
          </a:solidFill>
          <a:latin typeface="Garamond" panose="02020404030301010803" pitchFamily="18" charset="0"/>
          <a:ea typeface="+mj-ea"/>
          <a:cs typeface="+mj-cs"/>
        </a:defRPr>
      </a:lvl1pPr>
    </p:titleStyle>
    <p:bodyStyle>
      <a:lvl1pPr marL="342918" indent="-342918" algn="l" defTabSz="914445" rtl="0" eaLnBrk="1" latinLnBrk="0" hangingPunct="1">
        <a:spcBef>
          <a:spcPct val="20000"/>
        </a:spcBef>
        <a:buFont typeface="Arial" panose="020B0604020202020204" pitchFamily="34" charset="0"/>
        <a:buChar char="•"/>
        <a:defRPr sz="3201" kern="1200">
          <a:solidFill>
            <a:srgbClr val="1E428A"/>
          </a:solidFill>
          <a:latin typeface="Garamond" panose="02020404030301010803" pitchFamily="18" charset="0"/>
          <a:ea typeface="+mn-ea"/>
          <a:cs typeface="+mn-cs"/>
        </a:defRPr>
      </a:lvl1pPr>
      <a:lvl2pPr marL="742986" indent="-285763" algn="l" defTabSz="914445" rtl="0" eaLnBrk="1" latinLnBrk="0" hangingPunct="1">
        <a:spcBef>
          <a:spcPct val="20000"/>
        </a:spcBef>
        <a:buFont typeface="Arial" panose="020B0604020202020204" pitchFamily="34" charset="0"/>
        <a:buChar char="–"/>
        <a:defRPr sz="2801" kern="1200">
          <a:solidFill>
            <a:srgbClr val="1E428A"/>
          </a:solidFill>
          <a:latin typeface="Garamond" panose="02020404030301010803" pitchFamily="18" charset="0"/>
          <a:ea typeface="+mn-ea"/>
          <a:cs typeface="+mn-cs"/>
        </a:defRPr>
      </a:lvl2pPr>
      <a:lvl3pPr marL="1143059" indent="-228612" algn="l" defTabSz="914445" rtl="0" eaLnBrk="1" latinLnBrk="0" hangingPunct="1">
        <a:spcBef>
          <a:spcPct val="20000"/>
        </a:spcBef>
        <a:buFont typeface="Arial" panose="020B0604020202020204" pitchFamily="34" charset="0"/>
        <a:buChar char="•"/>
        <a:defRPr sz="2399" kern="1200">
          <a:solidFill>
            <a:srgbClr val="1E428A"/>
          </a:solidFill>
          <a:latin typeface="Garamond" panose="02020404030301010803" pitchFamily="18" charset="0"/>
          <a:ea typeface="+mn-ea"/>
          <a:cs typeface="+mn-cs"/>
        </a:defRPr>
      </a:lvl3pPr>
      <a:lvl4pPr marL="1600280"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4pPr>
      <a:lvl5pPr marL="2057501"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5pPr>
      <a:lvl6pPr marL="2514724"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947"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7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9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441" y="6356359"/>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CADF7-B54C-478B-A91E-BABCB30D5E5D}" type="datetimeFigureOut">
              <a:rPr lang="en-US" smtClean="0"/>
              <a:t>7/22/2018</a:t>
            </a:fld>
            <a:endParaRPr lang="en-US"/>
          </a:p>
        </p:txBody>
      </p:sp>
      <p:sp>
        <p:nvSpPr>
          <p:cNvPr id="5" name="Footer Placeholder 4"/>
          <p:cNvSpPr>
            <a:spLocks noGrp="1"/>
          </p:cNvSpPr>
          <p:nvPr>
            <p:ph type="ftr" sz="quarter" idx="3"/>
          </p:nvPr>
        </p:nvSpPr>
        <p:spPr>
          <a:xfrm>
            <a:off x="4164515" y="6356359"/>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9"/>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85F84-89B0-40AF-94F2-6B1BCC2B53E2}" type="slidenum">
              <a:rPr lang="en-US" smtClean="0"/>
              <a:t>‹#›</a:t>
            </a:fld>
            <a:endParaRPr lang="en-US"/>
          </a:p>
        </p:txBody>
      </p:sp>
    </p:spTree>
    <p:extLst>
      <p:ext uri="{BB962C8B-B14F-4D97-AF65-F5344CB8AC3E}">
        <p14:creationId xmlns:p14="http://schemas.microsoft.com/office/powerpoint/2010/main" val="1317616526"/>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70" r:id="rId7"/>
    <p:sldLayoutId id="2147483671" r:id="rId8"/>
  </p:sldLayoutIdLst>
  <p:txStyles>
    <p:titleStyle>
      <a:lvl1pPr algn="ctr" defTabSz="914445" rtl="0" eaLnBrk="1" latinLnBrk="0" hangingPunct="1">
        <a:spcBef>
          <a:spcPct val="0"/>
        </a:spcBef>
        <a:buNone/>
        <a:defRPr sz="4400" kern="1200">
          <a:solidFill>
            <a:schemeClr val="bg1"/>
          </a:solidFill>
          <a:latin typeface="Garamond" panose="02020404030301010803" pitchFamily="18" charset="0"/>
          <a:ea typeface="+mj-ea"/>
          <a:cs typeface="+mj-cs"/>
        </a:defRPr>
      </a:lvl1pPr>
    </p:titleStyle>
    <p:bodyStyle>
      <a:lvl1pPr marL="342918" indent="-342918" algn="l" defTabSz="914445" rtl="0" eaLnBrk="1" latinLnBrk="0" hangingPunct="1">
        <a:spcBef>
          <a:spcPct val="20000"/>
        </a:spcBef>
        <a:buFont typeface="Arial" panose="020B0604020202020204" pitchFamily="34" charset="0"/>
        <a:buChar char="•"/>
        <a:defRPr sz="3201" kern="1200">
          <a:solidFill>
            <a:srgbClr val="1E428A"/>
          </a:solidFill>
          <a:latin typeface="Garamond" panose="02020404030301010803" pitchFamily="18" charset="0"/>
          <a:ea typeface="+mn-ea"/>
          <a:cs typeface="+mn-cs"/>
        </a:defRPr>
      </a:lvl1pPr>
      <a:lvl2pPr marL="742986" indent="-285763" algn="l" defTabSz="914445" rtl="0" eaLnBrk="1" latinLnBrk="0" hangingPunct="1">
        <a:spcBef>
          <a:spcPct val="20000"/>
        </a:spcBef>
        <a:buFont typeface="Arial" panose="020B0604020202020204" pitchFamily="34" charset="0"/>
        <a:buChar char="–"/>
        <a:defRPr sz="2801" kern="1200">
          <a:solidFill>
            <a:srgbClr val="1E428A"/>
          </a:solidFill>
          <a:latin typeface="Garamond" panose="02020404030301010803" pitchFamily="18" charset="0"/>
          <a:ea typeface="+mn-ea"/>
          <a:cs typeface="+mn-cs"/>
        </a:defRPr>
      </a:lvl2pPr>
      <a:lvl3pPr marL="1143059" indent="-228612" algn="l" defTabSz="914445" rtl="0" eaLnBrk="1" latinLnBrk="0" hangingPunct="1">
        <a:spcBef>
          <a:spcPct val="20000"/>
        </a:spcBef>
        <a:buFont typeface="Arial" panose="020B0604020202020204" pitchFamily="34" charset="0"/>
        <a:buChar char="•"/>
        <a:defRPr sz="2399" kern="1200">
          <a:solidFill>
            <a:srgbClr val="1E428A"/>
          </a:solidFill>
          <a:latin typeface="Garamond" panose="02020404030301010803" pitchFamily="18" charset="0"/>
          <a:ea typeface="+mn-ea"/>
          <a:cs typeface="+mn-cs"/>
        </a:defRPr>
      </a:lvl3pPr>
      <a:lvl4pPr marL="1600280"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4pPr>
      <a:lvl5pPr marL="2057501"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5pPr>
      <a:lvl6pPr marL="2514724"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947"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7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9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441" y="6356359"/>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E590C-7C58-431D-88EE-7CE9F23108DF}" type="datetimeFigureOut">
              <a:rPr lang="en-US" smtClean="0"/>
              <a:t>7/22/2018</a:t>
            </a:fld>
            <a:endParaRPr lang="en-US"/>
          </a:p>
        </p:txBody>
      </p:sp>
      <p:sp>
        <p:nvSpPr>
          <p:cNvPr id="5" name="Footer Placeholder 4"/>
          <p:cNvSpPr>
            <a:spLocks noGrp="1"/>
          </p:cNvSpPr>
          <p:nvPr>
            <p:ph type="ftr" sz="quarter" idx="3"/>
          </p:nvPr>
        </p:nvSpPr>
        <p:spPr>
          <a:xfrm>
            <a:off x="4164515" y="6356359"/>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9"/>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3408F-9211-4657-A917-27084F629389}" type="slidenum">
              <a:rPr lang="en-US" smtClean="0"/>
              <a:t>‹#›</a:t>
            </a:fld>
            <a:endParaRPr lang="en-US"/>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271622" y="5990124"/>
            <a:ext cx="2612482" cy="763513"/>
          </a:xfrm>
          <a:prstGeom prst="rect">
            <a:avLst/>
          </a:prstGeom>
        </p:spPr>
      </p:pic>
    </p:spTree>
    <p:extLst>
      <p:ext uri="{BB962C8B-B14F-4D97-AF65-F5344CB8AC3E}">
        <p14:creationId xmlns:p14="http://schemas.microsoft.com/office/powerpoint/2010/main" val="201301022"/>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txStyles>
    <p:titleStyle>
      <a:lvl1pPr algn="ctr" defTabSz="914445" rtl="0" eaLnBrk="1" latinLnBrk="0" hangingPunct="1">
        <a:spcBef>
          <a:spcPct val="0"/>
        </a:spcBef>
        <a:buNone/>
        <a:defRPr sz="4400" kern="1200">
          <a:solidFill>
            <a:srgbClr val="1E428A"/>
          </a:solidFill>
          <a:latin typeface="Garamond" panose="02020404030301010803" pitchFamily="18" charset="0"/>
          <a:ea typeface="+mj-ea"/>
          <a:cs typeface="+mj-cs"/>
        </a:defRPr>
      </a:lvl1pPr>
    </p:titleStyle>
    <p:bodyStyle>
      <a:lvl1pPr marL="342918" indent="-342918" algn="l" defTabSz="914445" rtl="0" eaLnBrk="1" latinLnBrk="0" hangingPunct="1">
        <a:spcBef>
          <a:spcPct val="20000"/>
        </a:spcBef>
        <a:buFont typeface="Arial" panose="020B0604020202020204" pitchFamily="34" charset="0"/>
        <a:buChar char="•"/>
        <a:defRPr sz="3201" kern="1200">
          <a:solidFill>
            <a:srgbClr val="1E428A"/>
          </a:solidFill>
          <a:latin typeface="Garamond" panose="02020404030301010803" pitchFamily="18" charset="0"/>
          <a:ea typeface="+mn-ea"/>
          <a:cs typeface="+mn-cs"/>
        </a:defRPr>
      </a:lvl1pPr>
      <a:lvl2pPr marL="742986" indent="-285763" algn="l" defTabSz="914445" rtl="0" eaLnBrk="1" latinLnBrk="0" hangingPunct="1">
        <a:spcBef>
          <a:spcPct val="20000"/>
        </a:spcBef>
        <a:buFont typeface="Arial" panose="020B0604020202020204" pitchFamily="34" charset="0"/>
        <a:buChar char="–"/>
        <a:defRPr sz="2801" kern="1200">
          <a:solidFill>
            <a:srgbClr val="1E428A"/>
          </a:solidFill>
          <a:latin typeface="Garamond" panose="02020404030301010803" pitchFamily="18" charset="0"/>
          <a:ea typeface="+mn-ea"/>
          <a:cs typeface="+mn-cs"/>
        </a:defRPr>
      </a:lvl2pPr>
      <a:lvl3pPr marL="1143059" indent="-228612" algn="l" defTabSz="914445" rtl="0" eaLnBrk="1" latinLnBrk="0" hangingPunct="1">
        <a:spcBef>
          <a:spcPct val="20000"/>
        </a:spcBef>
        <a:buFont typeface="Arial" panose="020B0604020202020204" pitchFamily="34" charset="0"/>
        <a:buChar char="•"/>
        <a:defRPr sz="2399" kern="1200">
          <a:solidFill>
            <a:srgbClr val="1E428A"/>
          </a:solidFill>
          <a:latin typeface="Garamond" panose="02020404030301010803" pitchFamily="18" charset="0"/>
          <a:ea typeface="+mn-ea"/>
          <a:cs typeface="+mn-cs"/>
        </a:defRPr>
      </a:lvl3pPr>
      <a:lvl4pPr marL="1600280"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4pPr>
      <a:lvl5pPr marL="2057501"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5pPr>
      <a:lvl6pPr marL="2514724"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947"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7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9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441" y="6356359"/>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91BA2-F9AB-48B9-9682-E1B2422A6A33}" type="datetimeFigureOut">
              <a:rPr lang="en-US" smtClean="0"/>
              <a:t>7/22/2018</a:t>
            </a:fld>
            <a:endParaRPr lang="en-US"/>
          </a:p>
        </p:txBody>
      </p:sp>
      <p:sp>
        <p:nvSpPr>
          <p:cNvPr id="5" name="Footer Placeholder 4"/>
          <p:cNvSpPr>
            <a:spLocks noGrp="1"/>
          </p:cNvSpPr>
          <p:nvPr>
            <p:ph type="ftr" sz="quarter" idx="3"/>
          </p:nvPr>
        </p:nvSpPr>
        <p:spPr>
          <a:xfrm>
            <a:off x="4164515" y="6356359"/>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9"/>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887BD-5790-485D-B2E6-F5D7E76543EE}" type="slidenum">
              <a:rPr lang="en-US" smtClean="0"/>
              <a:t>‹#›</a:t>
            </a:fld>
            <a:endParaRPr lang="en-US"/>
          </a:p>
        </p:txBody>
      </p:sp>
    </p:spTree>
    <p:extLst>
      <p:ext uri="{BB962C8B-B14F-4D97-AF65-F5344CB8AC3E}">
        <p14:creationId xmlns:p14="http://schemas.microsoft.com/office/powerpoint/2010/main" val="3807887861"/>
      </p:ext>
    </p:extLst>
  </p:cSld>
  <p:clrMap bg1="lt1" tx1="dk1" bg2="lt2" tx2="dk2" accent1="accent1" accent2="accent2" accent3="accent3" accent4="accent4" accent5="accent5" accent6="accent6" hlink="hlink" folHlink="folHlink"/>
  <p:sldLayoutIdLst>
    <p:sldLayoutId id="2147483687"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txStyles>
    <p:titleStyle>
      <a:lvl1pPr algn="ctr" defTabSz="914445" rtl="0" eaLnBrk="1" latinLnBrk="0" hangingPunct="1">
        <a:spcBef>
          <a:spcPct val="0"/>
        </a:spcBef>
        <a:buNone/>
        <a:defRPr sz="4400" kern="1200">
          <a:solidFill>
            <a:srgbClr val="1E428A"/>
          </a:solidFill>
          <a:latin typeface="Garamond" panose="02020404030301010803" pitchFamily="18" charset="0"/>
          <a:ea typeface="+mj-ea"/>
          <a:cs typeface="+mj-cs"/>
        </a:defRPr>
      </a:lvl1pPr>
    </p:titleStyle>
    <p:bodyStyle>
      <a:lvl1pPr marL="342918" indent="-342918" algn="l" defTabSz="914445" rtl="0" eaLnBrk="1" latinLnBrk="0" hangingPunct="1">
        <a:spcBef>
          <a:spcPct val="20000"/>
        </a:spcBef>
        <a:buFont typeface="Arial" panose="020B0604020202020204" pitchFamily="34" charset="0"/>
        <a:buChar char="•"/>
        <a:defRPr sz="3201" kern="1200">
          <a:solidFill>
            <a:srgbClr val="1E428A"/>
          </a:solidFill>
          <a:latin typeface="Garamond" panose="02020404030301010803" pitchFamily="18" charset="0"/>
          <a:ea typeface="+mn-ea"/>
          <a:cs typeface="+mn-cs"/>
        </a:defRPr>
      </a:lvl1pPr>
      <a:lvl2pPr marL="742986" indent="-285763" algn="l" defTabSz="914445" rtl="0" eaLnBrk="1" latinLnBrk="0" hangingPunct="1">
        <a:spcBef>
          <a:spcPct val="20000"/>
        </a:spcBef>
        <a:buFont typeface="Arial" panose="020B0604020202020204" pitchFamily="34" charset="0"/>
        <a:buChar char="–"/>
        <a:defRPr sz="2801" kern="1200">
          <a:solidFill>
            <a:srgbClr val="1E428A"/>
          </a:solidFill>
          <a:latin typeface="Garamond" panose="02020404030301010803" pitchFamily="18" charset="0"/>
          <a:ea typeface="+mn-ea"/>
          <a:cs typeface="+mn-cs"/>
        </a:defRPr>
      </a:lvl2pPr>
      <a:lvl3pPr marL="1143059" indent="-228612" algn="l" defTabSz="914445" rtl="0" eaLnBrk="1" latinLnBrk="0" hangingPunct="1">
        <a:spcBef>
          <a:spcPct val="20000"/>
        </a:spcBef>
        <a:buFont typeface="Arial" panose="020B0604020202020204" pitchFamily="34" charset="0"/>
        <a:buChar char="•"/>
        <a:defRPr sz="2399" kern="1200">
          <a:solidFill>
            <a:srgbClr val="1E428A"/>
          </a:solidFill>
          <a:latin typeface="Garamond" panose="02020404030301010803" pitchFamily="18" charset="0"/>
          <a:ea typeface="+mn-ea"/>
          <a:cs typeface="+mn-cs"/>
        </a:defRPr>
      </a:lvl3pPr>
      <a:lvl4pPr marL="1600280"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4pPr>
      <a:lvl5pPr marL="2057501" indent="-228612" algn="l" defTabSz="914445" rtl="0" eaLnBrk="1" latinLnBrk="0" hangingPunct="1">
        <a:spcBef>
          <a:spcPct val="20000"/>
        </a:spcBef>
        <a:buFont typeface="Arial" panose="020B0604020202020204" pitchFamily="34" charset="0"/>
        <a:buChar char="»"/>
        <a:defRPr sz="2000" kern="1200">
          <a:solidFill>
            <a:srgbClr val="1E428A"/>
          </a:solidFill>
          <a:latin typeface="Garamond" panose="02020404030301010803" pitchFamily="18" charset="0"/>
          <a:ea typeface="+mn-ea"/>
          <a:cs typeface="+mn-cs"/>
        </a:defRPr>
      </a:lvl5pPr>
      <a:lvl6pPr marL="2514724"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947"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7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92" indent="-228612" algn="l" defTabSz="9144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814" y="1752602"/>
            <a:ext cx="10360501" cy="1470025"/>
          </a:xfrm>
        </p:spPr>
        <p:txBody>
          <a:bodyPr>
            <a:normAutofit/>
          </a:bodyPr>
          <a:lstStyle/>
          <a:p>
            <a:r>
              <a:rPr lang="en-US" b="1" dirty="0"/>
              <a:t>Mapping the Scale-Up of DSD:</a:t>
            </a:r>
            <a:br>
              <a:rPr lang="en-US" b="1" dirty="0"/>
            </a:br>
            <a:r>
              <a:rPr lang="en-US" b="1" dirty="0"/>
              <a:t>A 13-Country Health Facility Survey</a:t>
            </a:r>
            <a:endParaRPr lang="en-US" dirty="0">
              <a:solidFill>
                <a:srgbClr val="1E428A"/>
              </a:solidFill>
            </a:endParaRPr>
          </a:p>
        </p:txBody>
      </p:sp>
      <p:sp>
        <p:nvSpPr>
          <p:cNvPr id="3" name="Subtitle 2"/>
          <p:cNvSpPr>
            <a:spLocks noGrp="1"/>
          </p:cNvSpPr>
          <p:nvPr>
            <p:ph type="subTitle" idx="1"/>
          </p:nvPr>
        </p:nvSpPr>
        <p:spPr>
          <a:xfrm>
            <a:off x="1827213" y="3429003"/>
            <a:ext cx="8532178" cy="1752599"/>
          </a:xfrm>
        </p:spPr>
        <p:txBody>
          <a:bodyPr>
            <a:noAutofit/>
          </a:bodyPr>
          <a:lstStyle/>
          <a:p>
            <a:r>
              <a:rPr lang="en-US" sz="2801" dirty="0"/>
              <a:t>Tiffany G. Harris, PhD, MS</a:t>
            </a:r>
          </a:p>
          <a:p>
            <a:r>
              <a:rPr lang="en-US" sz="2801" dirty="0"/>
              <a:t>Director of </a:t>
            </a:r>
            <a:r>
              <a:rPr lang="en-US" sz="2801" dirty="0"/>
              <a:t>Strategic Information Unit</a:t>
            </a:r>
          </a:p>
          <a:p>
            <a:r>
              <a:rPr lang="en-US" sz="2801" dirty="0"/>
              <a:t>ICAP at Columbia </a:t>
            </a:r>
            <a:r>
              <a:rPr lang="en-US" sz="2801" dirty="0"/>
              <a:t>University</a:t>
            </a:r>
          </a:p>
          <a:p>
            <a:r>
              <a:rPr lang="en-US" sz="2801" dirty="0"/>
              <a:t>Associate </a:t>
            </a:r>
            <a:r>
              <a:rPr lang="en-US" sz="2801" dirty="0"/>
              <a:t>Professor of Epidemiology at CUMC</a:t>
            </a:r>
          </a:p>
          <a:p>
            <a:endParaRPr lang="en-US" sz="2801" dirty="0"/>
          </a:p>
          <a:p>
            <a:r>
              <a:rPr lang="en-US" sz="2801" dirty="0"/>
              <a:t>July </a:t>
            </a:r>
            <a:r>
              <a:rPr lang="en-US" sz="2801" dirty="0"/>
              <a:t>23, 2018</a:t>
            </a:r>
          </a:p>
        </p:txBody>
      </p:sp>
      <p:sp>
        <p:nvSpPr>
          <p:cNvPr id="5" name="Rectangle 4"/>
          <p:cNvSpPr/>
          <p:nvPr/>
        </p:nvSpPr>
        <p:spPr>
          <a:xfrm>
            <a:off x="3" y="4"/>
            <a:ext cx="12188825" cy="990601"/>
          </a:xfrm>
          <a:prstGeom prst="rect">
            <a:avLst/>
          </a:prstGeom>
          <a:solidFill>
            <a:srgbClr val="1E42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dirty="0">
                <a:solidFill>
                  <a:srgbClr val="FFFF00"/>
                </a:solidFill>
                <a:latin typeface="Trade Gothic LT Std Bold" panose="020B0804050502020204" pitchFamily="34" charset="0"/>
              </a:rPr>
              <a:t>Differentiated Service Delivery 2018: Innovations, Best Practices &amp; Lessons Learned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5813" y="6019800"/>
            <a:ext cx="2209800" cy="72559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014" y="6392350"/>
            <a:ext cx="3410999" cy="353048"/>
          </a:xfrm>
          <a:prstGeom prst="rect">
            <a:avLst/>
          </a:prstGeom>
        </p:spPr>
      </p:pic>
    </p:spTree>
    <p:extLst>
      <p:ext uri="{BB962C8B-B14F-4D97-AF65-F5344CB8AC3E}">
        <p14:creationId xmlns:p14="http://schemas.microsoft.com/office/powerpoint/2010/main" val="447770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Facility-Based Individual Model Implementation</a:t>
            </a:r>
          </a:p>
        </p:txBody>
      </p:sp>
      <p:graphicFrame>
        <p:nvGraphicFramePr>
          <p:cNvPr id="15" name="Chart 14"/>
          <p:cNvGraphicFramePr/>
          <p:nvPr>
            <p:extLst>
              <p:ext uri="{D42A27DB-BD31-4B8C-83A1-F6EECF244321}">
                <p14:modId xmlns:p14="http://schemas.microsoft.com/office/powerpoint/2010/main" val="1070365465"/>
              </p:ext>
            </p:extLst>
          </p:nvPr>
        </p:nvGraphicFramePr>
        <p:xfrm>
          <a:off x="609441" y="1775661"/>
          <a:ext cx="10969944"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8466368" y="2120483"/>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latin typeface="Garamond" panose="02020404030301010803" pitchFamily="18" charset="0"/>
              </a:rPr>
              <a:t>290 facilities</a:t>
            </a:r>
          </a:p>
        </p:txBody>
      </p:sp>
    </p:spTree>
    <p:extLst>
      <p:ext uri="{BB962C8B-B14F-4D97-AF65-F5344CB8AC3E}">
        <p14:creationId xmlns:p14="http://schemas.microsoft.com/office/powerpoint/2010/main" val="127812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Facility-Based Individual Model ART Services</a:t>
            </a:r>
          </a:p>
        </p:txBody>
      </p:sp>
      <p:graphicFrame>
        <p:nvGraphicFramePr>
          <p:cNvPr id="5" name="Chart 4"/>
          <p:cNvGraphicFramePr/>
          <p:nvPr>
            <p:extLst>
              <p:ext uri="{D42A27DB-BD31-4B8C-83A1-F6EECF244321}">
                <p14:modId xmlns:p14="http://schemas.microsoft.com/office/powerpoint/2010/main" val="3197516210"/>
              </p:ext>
            </p:extLst>
          </p:nvPr>
        </p:nvGraphicFramePr>
        <p:xfrm>
          <a:off x="609441" y="1541720"/>
          <a:ext cx="10969944" cy="440188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909844" y="2053689"/>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288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
        <p:nvSpPr>
          <p:cNvPr id="8" name="TextBox 7"/>
          <p:cNvSpPr txBox="1"/>
          <p:nvPr/>
        </p:nvSpPr>
        <p:spPr>
          <a:xfrm>
            <a:off x="7010403" y="6108823"/>
            <a:ext cx="4590863" cy="230832"/>
          </a:xfrm>
          <a:prstGeom prst="rect">
            <a:avLst/>
          </a:prstGeom>
          <a:noFill/>
        </p:spPr>
        <p:txBody>
          <a:bodyPr wrap="square" rtlCol="0">
            <a:spAutoFit/>
          </a:bodyPr>
          <a:lstStyle/>
          <a:p>
            <a:r>
              <a:rPr lang="en-US" sz="900" dirty="0">
                <a:solidFill>
                  <a:schemeClr val="bg1">
                    <a:lumMod val="50000"/>
                  </a:schemeClr>
                </a:solidFill>
              </a:rPr>
              <a:t>*2 facilities excluded due to answering “Don’t Know” or having incomplete information</a:t>
            </a:r>
            <a:endParaRPr lang="en-US" sz="900" dirty="0">
              <a:solidFill>
                <a:schemeClr val="bg1">
                  <a:lumMod val="50000"/>
                </a:schemeClr>
              </a:solidFill>
              <a:latin typeface="+mj-lt"/>
            </a:endParaRPr>
          </a:p>
        </p:txBody>
      </p:sp>
      <p:sp>
        <p:nvSpPr>
          <p:cNvPr id="3" name="Rectangle 2"/>
          <p:cNvSpPr/>
          <p:nvPr/>
        </p:nvSpPr>
        <p:spPr>
          <a:xfrm>
            <a:off x="1909844" y="4105077"/>
            <a:ext cx="1806122" cy="151751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305831" y="3093403"/>
            <a:ext cx="1806122" cy="252919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181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3215904446"/>
              </p:ext>
            </p:extLst>
          </p:nvPr>
        </p:nvGraphicFramePr>
        <p:xfrm>
          <a:off x="361508" y="1543053"/>
          <a:ext cx="511426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a:t>Facility-Based Individual Model Characteristics</a:t>
            </a:r>
          </a:p>
        </p:txBody>
      </p:sp>
      <p:sp>
        <p:nvSpPr>
          <p:cNvPr id="7" name="TextBox 6"/>
          <p:cNvSpPr txBox="1"/>
          <p:nvPr/>
        </p:nvSpPr>
        <p:spPr>
          <a:xfrm>
            <a:off x="2675391" y="2305235"/>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285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
        <p:nvSpPr>
          <p:cNvPr id="8" name="TextBox 7"/>
          <p:cNvSpPr txBox="1"/>
          <p:nvPr/>
        </p:nvSpPr>
        <p:spPr>
          <a:xfrm>
            <a:off x="7010403" y="5916321"/>
            <a:ext cx="4590863" cy="507831"/>
          </a:xfrm>
          <a:prstGeom prst="rect">
            <a:avLst/>
          </a:prstGeom>
          <a:noFill/>
        </p:spPr>
        <p:txBody>
          <a:bodyPr wrap="square" rtlCol="0">
            <a:spAutoFit/>
          </a:bodyPr>
          <a:lstStyle/>
          <a:p>
            <a:r>
              <a:rPr lang="en-US" sz="900" dirty="0">
                <a:solidFill>
                  <a:schemeClr val="bg1">
                    <a:lumMod val="50000"/>
                  </a:schemeClr>
                </a:solidFill>
              </a:rPr>
              <a:t>*7 facilities excluded due to answering “Don’t Know” or having incomplete information</a:t>
            </a:r>
          </a:p>
          <a:p>
            <a:r>
              <a:rPr lang="en-US" sz="900" dirty="0">
                <a:solidFill>
                  <a:schemeClr val="bg1">
                    <a:lumMod val="50000"/>
                  </a:schemeClr>
                </a:solidFill>
                <a:latin typeface="Garamond" panose="02020404030301010803" pitchFamily="18" charset="0"/>
              </a:rPr>
              <a:t>†</a:t>
            </a:r>
            <a:r>
              <a:rPr lang="en-US" sz="900" dirty="0">
                <a:solidFill>
                  <a:schemeClr val="bg1">
                    <a:lumMod val="50000"/>
                  </a:schemeClr>
                </a:solidFill>
                <a:latin typeface="+mj-lt"/>
              </a:rPr>
              <a:t>Some facilities may employ more than one class of worker to dispense ART</a:t>
            </a:r>
          </a:p>
          <a:p>
            <a:r>
              <a:rPr lang="en-US" sz="900" dirty="0">
                <a:solidFill>
                  <a:schemeClr val="bg1">
                    <a:lumMod val="50000"/>
                  </a:schemeClr>
                </a:solidFill>
                <a:latin typeface="+mj-lt"/>
              </a:rPr>
              <a:t>¤3 </a:t>
            </a:r>
            <a:r>
              <a:rPr lang="en-US" sz="900" dirty="0">
                <a:solidFill>
                  <a:schemeClr val="bg1">
                    <a:lumMod val="50000"/>
                  </a:schemeClr>
                </a:solidFill>
              </a:rPr>
              <a:t>facilities excluded due to answering “Don’t Know” or having incomplete information</a:t>
            </a:r>
            <a:endParaRPr lang="en-US" sz="900" dirty="0">
              <a:solidFill>
                <a:schemeClr val="bg1">
                  <a:lumMod val="50000"/>
                </a:schemeClr>
              </a:solidFill>
              <a:latin typeface="+mj-lt"/>
            </a:endParaRPr>
          </a:p>
        </p:txBody>
      </p:sp>
      <p:graphicFrame>
        <p:nvGraphicFramePr>
          <p:cNvPr id="10" name="Chart 9"/>
          <p:cNvGraphicFramePr/>
          <p:nvPr>
            <p:extLst>
              <p:ext uri="{D42A27DB-BD31-4B8C-83A1-F6EECF244321}">
                <p14:modId xmlns:p14="http://schemas.microsoft.com/office/powerpoint/2010/main" val="3497104330"/>
              </p:ext>
            </p:extLst>
          </p:nvPr>
        </p:nvGraphicFramePr>
        <p:xfrm>
          <a:off x="6294476" y="1524000"/>
          <a:ext cx="511426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8555194" y="2324285"/>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287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Tree>
    <p:extLst>
      <p:ext uri="{BB962C8B-B14F-4D97-AF65-F5344CB8AC3E}">
        <p14:creationId xmlns:p14="http://schemas.microsoft.com/office/powerpoint/2010/main" val="745620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4260970298"/>
              </p:ext>
            </p:extLst>
          </p:nvPr>
        </p:nvGraphicFramePr>
        <p:xfrm>
          <a:off x="1085854" y="1352555"/>
          <a:ext cx="10493535" cy="499109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 y="274638"/>
            <a:ext cx="12188824" cy="1143000"/>
          </a:xfrm>
        </p:spPr>
        <p:txBody>
          <a:bodyPr>
            <a:normAutofit/>
          </a:bodyPr>
          <a:lstStyle/>
          <a:p>
            <a:r>
              <a:rPr lang="en-US" dirty="0"/>
              <a:t>Community-Based Group Model Implementation</a:t>
            </a:r>
          </a:p>
        </p:txBody>
      </p:sp>
      <p:graphicFrame>
        <p:nvGraphicFramePr>
          <p:cNvPr id="8" name="Chart 7"/>
          <p:cNvGraphicFramePr/>
          <p:nvPr>
            <p:extLst>
              <p:ext uri="{D42A27DB-BD31-4B8C-83A1-F6EECF244321}">
                <p14:modId xmlns:p14="http://schemas.microsoft.com/office/powerpoint/2010/main" val="3654467237"/>
              </p:ext>
            </p:extLst>
          </p:nvPr>
        </p:nvGraphicFramePr>
        <p:xfrm>
          <a:off x="609441" y="1417641"/>
          <a:ext cx="5257960" cy="5111499"/>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665518" y="2351090"/>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139 facilities</a:t>
            </a:r>
          </a:p>
        </p:txBody>
      </p:sp>
      <p:sp>
        <p:nvSpPr>
          <p:cNvPr id="11" name="TextBox 10"/>
          <p:cNvSpPr txBox="1"/>
          <p:nvPr/>
        </p:nvSpPr>
        <p:spPr>
          <a:xfrm>
            <a:off x="7780568" y="2351090"/>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129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
        <p:nvSpPr>
          <p:cNvPr id="15" name="TextBox 14"/>
          <p:cNvSpPr txBox="1"/>
          <p:nvPr/>
        </p:nvSpPr>
        <p:spPr>
          <a:xfrm>
            <a:off x="6994364" y="5999748"/>
            <a:ext cx="4829991" cy="369332"/>
          </a:xfrm>
          <a:prstGeom prst="rect">
            <a:avLst/>
          </a:prstGeom>
          <a:noFill/>
        </p:spPr>
        <p:txBody>
          <a:bodyPr wrap="square" rtlCol="0">
            <a:spAutoFit/>
          </a:bodyPr>
          <a:lstStyle/>
          <a:p>
            <a:r>
              <a:rPr lang="en-US" sz="900" dirty="0">
                <a:solidFill>
                  <a:schemeClr val="bg1">
                    <a:lumMod val="50000"/>
                  </a:schemeClr>
                </a:solidFill>
                <a:latin typeface="+mj-lt"/>
              </a:rPr>
              <a:t>*10 facilities excluded due to answering “Don’t Know” or having incomplete information</a:t>
            </a:r>
          </a:p>
          <a:p>
            <a:r>
              <a:rPr lang="en-US" sz="900" dirty="0">
                <a:solidFill>
                  <a:schemeClr val="bg1">
                    <a:lumMod val="50000"/>
                  </a:schemeClr>
                </a:solidFill>
                <a:latin typeface="+mj-lt"/>
              </a:rPr>
              <a:t>†Some facilities offer more than one type of group</a:t>
            </a:r>
          </a:p>
        </p:txBody>
      </p:sp>
    </p:spTree>
    <p:extLst>
      <p:ext uri="{BB962C8B-B14F-4D97-AF65-F5344CB8AC3E}">
        <p14:creationId xmlns:p14="http://schemas.microsoft.com/office/powerpoint/2010/main" val="653930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Community-Based Group Model Characteristics</a:t>
            </a:r>
          </a:p>
        </p:txBody>
      </p:sp>
      <p:graphicFrame>
        <p:nvGraphicFramePr>
          <p:cNvPr id="4" name="Chart 3"/>
          <p:cNvGraphicFramePr/>
          <p:nvPr>
            <p:extLst>
              <p:ext uri="{D42A27DB-BD31-4B8C-83A1-F6EECF244321}">
                <p14:modId xmlns:p14="http://schemas.microsoft.com/office/powerpoint/2010/main" val="2037647842"/>
              </p:ext>
            </p:extLst>
          </p:nvPr>
        </p:nvGraphicFramePr>
        <p:xfrm>
          <a:off x="361508" y="1605518"/>
          <a:ext cx="5114260" cy="431402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675391" y="2754414"/>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135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graphicFrame>
        <p:nvGraphicFramePr>
          <p:cNvPr id="6" name="Chart 5"/>
          <p:cNvGraphicFramePr/>
          <p:nvPr>
            <p:extLst>
              <p:ext uri="{D42A27DB-BD31-4B8C-83A1-F6EECF244321}">
                <p14:modId xmlns:p14="http://schemas.microsoft.com/office/powerpoint/2010/main" val="1651456617"/>
              </p:ext>
            </p:extLst>
          </p:nvPr>
        </p:nvGraphicFramePr>
        <p:xfrm>
          <a:off x="6294476" y="1576142"/>
          <a:ext cx="5114260" cy="463327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8555194" y="2754414"/>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122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
        <p:nvSpPr>
          <p:cNvPr id="8" name="TextBox 7"/>
          <p:cNvSpPr txBox="1"/>
          <p:nvPr/>
        </p:nvSpPr>
        <p:spPr>
          <a:xfrm>
            <a:off x="6994364" y="5887458"/>
            <a:ext cx="4829991" cy="507831"/>
          </a:xfrm>
          <a:prstGeom prst="rect">
            <a:avLst/>
          </a:prstGeom>
          <a:noFill/>
        </p:spPr>
        <p:txBody>
          <a:bodyPr wrap="square" rtlCol="0">
            <a:spAutoFit/>
          </a:bodyPr>
          <a:lstStyle/>
          <a:p>
            <a:r>
              <a:rPr lang="en-US" sz="900" dirty="0">
                <a:solidFill>
                  <a:schemeClr val="bg1">
                    <a:lumMod val="50000"/>
                  </a:schemeClr>
                </a:solidFill>
                <a:latin typeface="+mj-lt"/>
              </a:rPr>
              <a:t>*5 facilities excluded due to answering “Don’t Know” or having incomplete information</a:t>
            </a:r>
          </a:p>
          <a:p>
            <a:r>
              <a:rPr lang="en-US" sz="900" dirty="0">
                <a:solidFill>
                  <a:schemeClr val="bg1">
                    <a:lumMod val="50000"/>
                  </a:schemeClr>
                </a:solidFill>
                <a:latin typeface="+mj-lt"/>
              </a:rPr>
              <a:t>†Some facilities offer more than one type of group</a:t>
            </a:r>
          </a:p>
          <a:p>
            <a:r>
              <a:rPr lang="en-US" sz="900" dirty="0">
                <a:solidFill>
                  <a:schemeClr val="bg1">
                    <a:lumMod val="50000"/>
                  </a:schemeClr>
                </a:solidFill>
              </a:rPr>
              <a:t>¤17 facilities excluded due to having incomplete information</a:t>
            </a:r>
            <a:endParaRPr lang="en-US" sz="900" dirty="0">
              <a:solidFill>
                <a:schemeClr val="bg1">
                  <a:lumMod val="50000"/>
                </a:schemeClr>
              </a:solidFill>
              <a:latin typeface="+mj-lt"/>
            </a:endParaRPr>
          </a:p>
        </p:txBody>
      </p:sp>
    </p:spTree>
    <p:extLst>
      <p:ext uri="{BB962C8B-B14F-4D97-AF65-F5344CB8AC3E}">
        <p14:creationId xmlns:p14="http://schemas.microsoft.com/office/powerpoint/2010/main" val="3585285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915192370"/>
              </p:ext>
            </p:extLst>
          </p:nvPr>
        </p:nvGraphicFramePr>
        <p:xfrm>
          <a:off x="361511" y="1605520"/>
          <a:ext cx="11217877" cy="424283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 y="274638"/>
            <a:ext cx="12188824" cy="1143000"/>
          </a:xfrm>
        </p:spPr>
        <p:txBody>
          <a:bodyPr>
            <a:normAutofit/>
          </a:bodyPr>
          <a:lstStyle/>
          <a:p>
            <a:r>
              <a:rPr lang="en-US" dirty="0" smtClean="0"/>
              <a:t>Diverse Client Groups Prioritized </a:t>
            </a:r>
            <a:r>
              <a:rPr lang="en-US" dirty="0"/>
              <a:t>for </a:t>
            </a:r>
            <a:r>
              <a:rPr lang="en-US" dirty="0" smtClean="0"/>
              <a:t>DSD </a:t>
            </a:r>
            <a:r>
              <a:rPr lang="en-US" dirty="0"/>
              <a:t>Models</a:t>
            </a:r>
          </a:p>
        </p:txBody>
      </p:sp>
      <p:sp>
        <p:nvSpPr>
          <p:cNvPr id="3" name="TextBox 2"/>
          <p:cNvSpPr txBox="1"/>
          <p:nvPr/>
        </p:nvSpPr>
        <p:spPr>
          <a:xfrm>
            <a:off x="8661076" y="2096795"/>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358 facilities</a:t>
            </a:r>
            <a:r>
              <a:rPr lang="en-US" sz="3201" baseline="30000" dirty="0">
                <a:solidFill>
                  <a:schemeClr val="tx1">
                    <a:lumMod val="65000"/>
                    <a:lumOff val="35000"/>
                  </a:schemeClr>
                </a:solidFill>
                <a:latin typeface="Garamond" panose="02020404030301010803" pitchFamily="18" charset="0"/>
              </a:rPr>
              <a:t>*</a:t>
            </a:r>
          </a:p>
        </p:txBody>
      </p:sp>
      <p:sp>
        <p:nvSpPr>
          <p:cNvPr id="4" name="TextBox 3"/>
          <p:cNvSpPr txBox="1"/>
          <p:nvPr/>
        </p:nvSpPr>
        <p:spPr>
          <a:xfrm>
            <a:off x="9041701" y="5942387"/>
            <a:ext cx="2607693" cy="369332"/>
          </a:xfrm>
          <a:prstGeom prst="rect">
            <a:avLst/>
          </a:prstGeom>
          <a:noFill/>
        </p:spPr>
        <p:txBody>
          <a:bodyPr wrap="square" rtlCol="0">
            <a:spAutoFit/>
          </a:bodyPr>
          <a:lstStyle/>
          <a:p>
            <a:r>
              <a:rPr lang="en-US" sz="900" dirty="0">
                <a:solidFill>
                  <a:schemeClr val="bg1">
                    <a:lumMod val="50000"/>
                  </a:schemeClr>
                </a:solidFill>
                <a:latin typeface="+mj-lt"/>
              </a:rPr>
              <a:t>*Some facilities prioritize more than one population group for non-mainstream ART models</a:t>
            </a:r>
          </a:p>
        </p:txBody>
      </p:sp>
    </p:spTree>
    <p:extLst>
      <p:ext uri="{BB962C8B-B14F-4D97-AF65-F5344CB8AC3E}">
        <p14:creationId xmlns:p14="http://schemas.microsoft.com/office/powerpoint/2010/main" val="2708411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a:t>
            </a:r>
          </a:p>
        </p:txBody>
      </p:sp>
      <p:sp>
        <p:nvSpPr>
          <p:cNvPr id="5" name="Content Placeholder 2"/>
          <p:cNvSpPr>
            <a:spLocks noGrp="1"/>
          </p:cNvSpPr>
          <p:nvPr>
            <p:ph idx="1"/>
          </p:nvPr>
        </p:nvSpPr>
        <p:spPr>
          <a:xfrm>
            <a:off x="609444" y="1600202"/>
            <a:ext cx="10969943" cy="4525962"/>
          </a:xfrm>
        </p:spPr>
        <p:txBody>
          <a:bodyPr>
            <a:normAutofit lnSpcReduction="10000"/>
          </a:bodyPr>
          <a:lstStyle/>
          <a:p>
            <a:r>
              <a:rPr lang="en-US" dirty="0">
                <a:solidFill>
                  <a:srgbClr val="1E428A"/>
                </a:solidFill>
              </a:rPr>
              <a:t>Half of all ICAP-supported ART facilities currently offer at least one DSD model; if scale-up continues as planned, coverage will reach 75% in 2018</a:t>
            </a:r>
          </a:p>
          <a:p>
            <a:r>
              <a:rPr lang="en-US" dirty="0"/>
              <a:t>Facility-Based Individual models are the most commonly-implemented model type, followed by Community-Based Group models</a:t>
            </a:r>
          </a:p>
          <a:p>
            <a:r>
              <a:rPr lang="en-US" dirty="0"/>
              <a:t>Ongoing need to consider drug availability for multi-month ART </a:t>
            </a:r>
            <a:r>
              <a:rPr lang="en-US" dirty="0" err="1"/>
              <a:t>dispensement</a:t>
            </a:r>
            <a:r>
              <a:rPr lang="en-US" dirty="0"/>
              <a:t> and how to capitalize on opportunities for task-shifting</a:t>
            </a:r>
          </a:p>
          <a:p>
            <a:r>
              <a:rPr lang="en-US" dirty="0"/>
              <a:t>Expanding </a:t>
            </a:r>
            <a:r>
              <a:rPr lang="en-US" dirty="0" smtClean="0"/>
              <a:t>DSD </a:t>
            </a:r>
            <a:r>
              <a:rPr lang="en-US" dirty="0"/>
              <a:t>models beyond stable </a:t>
            </a:r>
            <a:r>
              <a:rPr lang="en-US" dirty="0" smtClean="0"/>
              <a:t>adults </a:t>
            </a:r>
            <a:r>
              <a:rPr lang="en-US" dirty="0"/>
              <a:t>is the next step in differentiating services</a:t>
            </a:r>
          </a:p>
          <a:p>
            <a:r>
              <a:rPr lang="en-US" dirty="0">
                <a:solidFill>
                  <a:srgbClr val="1E428A"/>
                </a:solidFill>
              </a:rPr>
              <a:t>Inclusion of DSD-specific question in future </a:t>
            </a:r>
            <a:r>
              <a:rPr lang="en-US" dirty="0" err="1">
                <a:solidFill>
                  <a:srgbClr val="1E428A"/>
                </a:solidFill>
              </a:rPr>
              <a:t>PFaCTS</a:t>
            </a:r>
            <a:r>
              <a:rPr lang="en-US" dirty="0">
                <a:solidFill>
                  <a:srgbClr val="1E428A"/>
                </a:solidFill>
              </a:rPr>
              <a:t> will help track scale-up in ICAP-supported facilities</a:t>
            </a:r>
          </a:p>
        </p:txBody>
      </p:sp>
    </p:spTree>
    <p:extLst>
      <p:ext uri="{BB962C8B-B14F-4D97-AF65-F5344CB8AC3E}">
        <p14:creationId xmlns:p14="http://schemas.microsoft.com/office/powerpoint/2010/main" val="1568479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Acknowledgements</a:t>
            </a:r>
          </a:p>
        </p:txBody>
      </p:sp>
      <p:sp>
        <p:nvSpPr>
          <p:cNvPr id="5" name="Content Placeholder 2"/>
          <p:cNvSpPr>
            <a:spLocks noGrp="1"/>
          </p:cNvSpPr>
          <p:nvPr>
            <p:ph idx="1"/>
          </p:nvPr>
        </p:nvSpPr>
        <p:spPr>
          <a:xfrm>
            <a:off x="609444" y="1600202"/>
            <a:ext cx="10969943" cy="4525962"/>
          </a:xfrm>
        </p:spPr>
        <p:txBody>
          <a:bodyPr>
            <a:normAutofit/>
          </a:bodyPr>
          <a:lstStyle/>
          <a:p>
            <a:r>
              <a:rPr lang="en-US" dirty="0">
                <a:solidFill>
                  <a:srgbClr val="1E428A"/>
                </a:solidFill>
              </a:rPr>
              <a:t>Survey development team</a:t>
            </a:r>
          </a:p>
          <a:p>
            <a:r>
              <a:rPr lang="en-US" dirty="0"/>
              <a:t>ICAP in the Kingdom of </a:t>
            </a:r>
            <a:r>
              <a:rPr lang="en-US" dirty="0" err="1"/>
              <a:t>Eswatini</a:t>
            </a:r>
            <a:r>
              <a:rPr lang="en-US" dirty="0"/>
              <a:t> for piloting the survey</a:t>
            </a:r>
          </a:p>
          <a:p>
            <a:r>
              <a:rPr lang="en-US" dirty="0"/>
              <a:t>ICAP country staff</a:t>
            </a:r>
          </a:p>
          <a:p>
            <a:r>
              <a:rPr lang="en-US" dirty="0"/>
              <a:t>Facility staff for cooperation and completion of the survey</a:t>
            </a:r>
          </a:p>
          <a:p>
            <a:r>
              <a:rPr lang="en-US" dirty="0"/>
              <a:t>Bill &amp; Melinda Gates Foundation</a:t>
            </a:r>
          </a:p>
          <a:p>
            <a:endParaRPr lang="en-US" dirty="0">
              <a:solidFill>
                <a:srgbClr val="1E428A"/>
              </a:solidFill>
            </a:endParaRPr>
          </a:p>
        </p:txBody>
      </p:sp>
    </p:spTree>
    <p:extLst>
      <p:ext uri="{BB962C8B-B14F-4D97-AF65-F5344CB8AC3E}">
        <p14:creationId xmlns:p14="http://schemas.microsoft.com/office/powerpoint/2010/main" val="187642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a:bodyPr>
          <a:lstStyle/>
          <a:p>
            <a:r>
              <a:rPr lang="en-US" sz="3600" dirty="0"/>
              <a:t>Background</a:t>
            </a:r>
          </a:p>
          <a:p>
            <a:r>
              <a:rPr lang="en-US" sz="3600" dirty="0"/>
              <a:t>Methods</a:t>
            </a:r>
          </a:p>
          <a:p>
            <a:r>
              <a:rPr lang="en-US" sz="3600" dirty="0"/>
              <a:t>Results</a:t>
            </a:r>
          </a:p>
          <a:p>
            <a:r>
              <a:rPr lang="en-US" sz="3600" dirty="0"/>
              <a:t>Summary</a:t>
            </a:r>
            <a:endParaRPr lang="en-US" sz="2801" dirty="0"/>
          </a:p>
        </p:txBody>
      </p:sp>
    </p:spTree>
    <p:extLst>
      <p:ext uri="{BB962C8B-B14F-4D97-AF65-F5344CB8AC3E}">
        <p14:creationId xmlns:p14="http://schemas.microsoft.com/office/powerpoint/2010/main" val="3065280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5" name="Content Placeholder 2"/>
          <p:cNvSpPr>
            <a:spLocks noGrp="1"/>
          </p:cNvSpPr>
          <p:nvPr>
            <p:ph idx="1"/>
          </p:nvPr>
        </p:nvSpPr>
        <p:spPr>
          <a:xfrm>
            <a:off x="609444" y="1600202"/>
            <a:ext cx="10969943" cy="4525962"/>
          </a:xfrm>
        </p:spPr>
        <p:txBody>
          <a:bodyPr/>
          <a:lstStyle/>
          <a:p>
            <a:r>
              <a:rPr lang="en-US" dirty="0">
                <a:solidFill>
                  <a:srgbClr val="1E428A"/>
                </a:solidFill>
              </a:rPr>
              <a:t>ICAP </a:t>
            </a:r>
            <a:r>
              <a:rPr lang="en-US" dirty="0" err="1">
                <a:solidFill>
                  <a:srgbClr val="1E428A"/>
                </a:solidFill>
              </a:rPr>
              <a:t>PFaCTS</a:t>
            </a:r>
            <a:r>
              <a:rPr lang="en-US" dirty="0">
                <a:solidFill>
                  <a:srgbClr val="1E428A"/>
                </a:solidFill>
              </a:rPr>
              <a:t>: </a:t>
            </a:r>
            <a:r>
              <a:rPr lang="en-US" sz="3201" b="1" dirty="0"/>
              <a:t>P</a:t>
            </a:r>
            <a:r>
              <a:rPr lang="en-US" dirty="0"/>
              <a:t>rogram and </a:t>
            </a:r>
            <a:r>
              <a:rPr lang="en-US" sz="3201" b="1" dirty="0"/>
              <a:t>Fa</a:t>
            </a:r>
            <a:r>
              <a:rPr lang="en-US" dirty="0"/>
              <a:t>cility </a:t>
            </a:r>
            <a:r>
              <a:rPr lang="en-US" sz="3201" b="1" dirty="0"/>
              <a:t>C</a:t>
            </a:r>
            <a:r>
              <a:rPr lang="en-US" dirty="0"/>
              <a:t>haracteristics </a:t>
            </a:r>
            <a:r>
              <a:rPr lang="en-US" sz="3201" b="1" dirty="0"/>
              <a:t>T</a:t>
            </a:r>
            <a:r>
              <a:rPr lang="en-US" dirty="0"/>
              <a:t>racking </a:t>
            </a:r>
            <a:r>
              <a:rPr lang="en-US" sz="3201" b="1" dirty="0"/>
              <a:t>S</a:t>
            </a:r>
            <a:r>
              <a:rPr lang="en-US" dirty="0"/>
              <a:t>ystem</a:t>
            </a:r>
          </a:p>
          <a:p>
            <a:r>
              <a:rPr lang="en-US" dirty="0">
                <a:solidFill>
                  <a:srgbClr val="1E428A"/>
                </a:solidFill>
              </a:rPr>
              <a:t>Survey-based health facility assessment</a:t>
            </a:r>
          </a:p>
          <a:p>
            <a:r>
              <a:rPr lang="en-US" dirty="0"/>
              <a:t>Provides contextual information on facility characteristics to complement patient-level </a:t>
            </a:r>
            <a:r>
              <a:rPr lang="en-US" dirty="0" smtClean="0"/>
              <a:t>and aggregate </a:t>
            </a:r>
            <a:r>
              <a:rPr lang="en-US" dirty="0"/>
              <a:t>data</a:t>
            </a:r>
          </a:p>
          <a:p>
            <a:r>
              <a:rPr lang="en-US" dirty="0"/>
              <a:t>Conducted at ICAP-supported health facilities eight times since 2007</a:t>
            </a:r>
          </a:p>
          <a:p>
            <a:r>
              <a:rPr lang="en-US" dirty="0" err="1"/>
              <a:t>PFaCTS</a:t>
            </a:r>
            <a:r>
              <a:rPr lang="en-US" dirty="0"/>
              <a:t> for Differentiated Services Delivery (DSD): Special module focused on implementation of non-mainstream models of antiretroviral therapy (ART) services</a:t>
            </a:r>
          </a:p>
        </p:txBody>
      </p:sp>
    </p:spTree>
    <p:extLst>
      <p:ext uri="{BB962C8B-B14F-4D97-AF65-F5344CB8AC3E}">
        <p14:creationId xmlns:p14="http://schemas.microsoft.com/office/powerpoint/2010/main" val="1369645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5" name="Content Placeholder 2"/>
          <p:cNvSpPr>
            <a:spLocks noGrp="1"/>
          </p:cNvSpPr>
          <p:nvPr>
            <p:ph idx="1"/>
          </p:nvPr>
        </p:nvSpPr>
        <p:spPr>
          <a:xfrm>
            <a:off x="609444" y="1600202"/>
            <a:ext cx="10969943" cy="4525962"/>
          </a:xfrm>
        </p:spPr>
        <p:txBody>
          <a:bodyPr>
            <a:noAutofit/>
          </a:bodyPr>
          <a:lstStyle/>
          <a:p>
            <a:r>
              <a:rPr lang="en-US" dirty="0">
                <a:solidFill>
                  <a:srgbClr val="1E428A"/>
                </a:solidFill>
              </a:rPr>
              <a:t>Inclusion Criteria: ICAP-supported facility providing ART </a:t>
            </a:r>
            <a:r>
              <a:rPr lang="en-US" dirty="0" smtClean="0">
                <a:solidFill>
                  <a:srgbClr val="1E428A"/>
                </a:solidFill>
              </a:rPr>
              <a:t>from </a:t>
            </a:r>
            <a:r>
              <a:rPr lang="en-US" dirty="0" smtClean="0"/>
              <a:t>October – December </a:t>
            </a:r>
            <a:r>
              <a:rPr lang="en-US" dirty="0" smtClean="0">
                <a:solidFill>
                  <a:srgbClr val="1E428A"/>
                </a:solidFill>
              </a:rPr>
              <a:t>2017</a:t>
            </a:r>
            <a:endParaRPr lang="en-US" dirty="0">
              <a:solidFill>
                <a:srgbClr val="1E428A"/>
              </a:solidFill>
            </a:endParaRPr>
          </a:p>
          <a:p>
            <a:r>
              <a:rPr lang="en-US" dirty="0"/>
              <a:t>Interviews conducted by ICAP staff October 2017 – January 2018</a:t>
            </a:r>
          </a:p>
          <a:p>
            <a:pPr lvl="1"/>
            <a:r>
              <a:rPr lang="en-US" sz="2801" dirty="0"/>
              <a:t>In-person interviews with facility staff</a:t>
            </a:r>
          </a:p>
          <a:p>
            <a:pPr lvl="1"/>
            <a:r>
              <a:rPr lang="en-US" sz="2801" dirty="0"/>
              <a:t>Data reviewed and entered in electronic database for analysis</a:t>
            </a:r>
          </a:p>
          <a:p>
            <a:r>
              <a:rPr lang="en-US" dirty="0">
                <a:solidFill>
                  <a:srgbClr val="1E428A"/>
                </a:solidFill>
              </a:rPr>
              <a:t>Provided standardized definitions of non-mainstream models</a:t>
            </a:r>
          </a:p>
          <a:p>
            <a:r>
              <a:rPr lang="en-US" dirty="0"/>
              <a:t>Descriptive analyses conducted by country, facility type, and setting</a:t>
            </a:r>
            <a:endParaRPr lang="en-US" dirty="0">
              <a:solidFill>
                <a:srgbClr val="1E428A"/>
              </a:solidFill>
            </a:endParaRPr>
          </a:p>
        </p:txBody>
      </p:sp>
    </p:spTree>
    <p:extLst>
      <p:ext uri="{BB962C8B-B14F-4D97-AF65-F5344CB8AC3E}">
        <p14:creationId xmlns:p14="http://schemas.microsoft.com/office/powerpoint/2010/main" val="468579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165687"/>
            <a:ext cx="12188824" cy="1401596"/>
          </a:xfrm>
          <a:solidFill>
            <a:schemeClr val="bg1"/>
          </a:solidFill>
        </p:spPr>
        <p:txBody>
          <a:bodyPr>
            <a:normAutofit/>
          </a:bodyPr>
          <a:lstStyle/>
          <a:p>
            <a:r>
              <a:rPr lang="en-US" sz="6600" dirty="0">
                <a:solidFill>
                  <a:srgbClr val="1E428A"/>
                </a:solidFill>
              </a:rPr>
              <a:t>Results</a:t>
            </a:r>
          </a:p>
        </p:txBody>
      </p:sp>
      <p:sp>
        <p:nvSpPr>
          <p:cNvPr id="5" name="Title 1"/>
          <p:cNvSpPr txBox="1">
            <a:spLocks/>
          </p:cNvSpPr>
          <p:nvPr/>
        </p:nvSpPr>
        <p:spPr>
          <a:xfrm>
            <a:off x="1" y="0"/>
            <a:ext cx="12188824" cy="1690354"/>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Garamond" panose="02020404030301010803" pitchFamily="18" charset="0"/>
                <a:ea typeface="+mj-ea"/>
                <a:cs typeface="+mj-cs"/>
              </a:defRPr>
            </a:lvl1pPr>
          </a:lstStyle>
          <a:p>
            <a:r>
              <a:rPr lang="en-US"/>
              <a:t>Results</a:t>
            </a:r>
            <a:endParaRPr lang="en-US" dirty="0"/>
          </a:p>
        </p:txBody>
      </p:sp>
    </p:spTree>
    <p:extLst>
      <p:ext uri="{BB962C8B-B14F-4D97-AF65-F5344CB8AC3E}">
        <p14:creationId xmlns:p14="http://schemas.microsoft.com/office/powerpoint/2010/main" val="1076599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Survey Facilities</a:t>
            </a:r>
          </a:p>
        </p:txBody>
      </p:sp>
      <p:graphicFrame>
        <p:nvGraphicFramePr>
          <p:cNvPr id="9" name="Chart 8"/>
          <p:cNvGraphicFramePr/>
          <p:nvPr>
            <p:extLst>
              <p:ext uri="{D42A27DB-BD31-4B8C-83A1-F6EECF244321}">
                <p14:modId xmlns:p14="http://schemas.microsoft.com/office/powerpoint/2010/main" val="1503655778"/>
              </p:ext>
            </p:extLst>
          </p:nvPr>
        </p:nvGraphicFramePr>
        <p:xfrm>
          <a:off x="227012" y="1524004"/>
          <a:ext cx="10969943" cy="441959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8984413" y="2785730"/>
            <a:ext cx="2518348" cy="107747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13 countries</a:t>
            </a:r>
          </a:p>
          <a:p>
            <a:r>
              <a:rPr lang="en-US" sz="3201" dirty="0">
                <a:solidFill>
                  <a:schemeClr val="tx1">
                    <a:lumMod val="65000"/>
                    <a:lumOff val="35000"/>
                  </a:schemeClr>
                </a:solidFill>
                <a:latin typeface="Garamond" panose="02020404030301010803" pitchFamily="18" charset="0"/>
              </a:rPr>
              <a:t>722 facilities</a:t>
            </a:r>
          </a:p>
        </p:txBody>
      </p:sp>
      <p:sp>
        <p:nvSpPr>
          <p:cNvPr id="11" name="TextBox 10"/>
          <p:cNvSpPr txBox="1"/>
          <p:nvPr/>
        </p:nvSpPr>
        <p:spPr>
          <a:xfrm>
            <a:off x="2101679" y="1702403"/>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2</a:t>
            </a:r>
            <a:endParaRPr lang="en-US" b="1" dirty="0">
              <a:solidFill>
                <a:schemeClr val="tx1">
                  <a:lumMod val="65000"/>
                  <a:lumOff val="35000"/>
                </a:schemeClr>
              </a:solidFill>
              <a:latin typeface="Arial Narrow" panose="020B0606020202030204" pitchFamily="34" charset="0"/>
            </a:endParaRPr>
          </a:p>
        </p:txBody>
      </p:sp>
      <p:sp>
        <p:nvSpPr>
          <p:cNvPr id="12" name="TextBox 11"/>
          <p:cNvSpPr txBox="1"/>
          <p:nvPr/>
        </p:nvSpPr>
        <p:spPr>
          <a:xfrm>
            <a:off x="2774481" y="1931002"/>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21</a:t>
            </a:r>
            <a:endParaRPr lang="en-US" b="1" dirty="0">
              <a:solidFill>
                <a:schemeClr val="tx1">
                  <a:lumMod val="65000"/>
                  <a:lumOff val="35000"/>
                </a:schemeClr>
              </a:solidFill>
              <a:latin typeface="Arial Narrow" panose="020B0606020202030204" pitchFamily="34" charset="0"/>
            </a:endParaRPr>
          </a:p>
        </p:txBody>
      </p:sp>
      <p:sp>
        <p:nvSpPr>
          <p:cNvPr id="13" name="TextBox 12"/>
          <p:cNvSpPr txBox="1"/>
          <p:nvPr/>
        </p:nvSpPr>
        <p:spPr>
          <a:xfrm>
            <a:off x="7511879" y="2181270"/>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154</a:t>
            </a:r>
            <a:endParaRPr lang="en-US" b="1" dirty="0">
              <a:solidFill>
                <a:schemeClr val="tx1">
                  <a:lumMod val="65000"/>
                  <a:lumOff val="35000"/>
                </a:schemeClr>
              </a:solidFill>
              <a:latin typeface="Arial Narrow" panose="020B0606020202030204" pitchFamily="34" charset="0"/>
            </a:endParaRPr>
          </a:p>
        </p:txBody>
      </p:sp>
      <p:sp>
        <p:nvSpPr>
          <p:cNvPr id="14" name="TextBox 13"/>
          <p:cNvSpPr txBox="1"/>
          <p:nvPr/>
        </p:nvSpPr>
        <p:spPr>
          <a:xfrm>
            <a:off x="9107746" y="2416734"/>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201</a:t>
            </a:r>
            <a:endParaRPr lang="en-US" b="1" dirty="0">
              <a:solidFill>
                <a:schemeClr val="tx1">
                  <a:lumMod val="65000"/>
                  <a:lumOff val="35000"/>
                </a:schemeClr>
              </a:solidFill>
              <a:latin typeface="Arial Narrow" panose="020B0606020202030204" pitchFamily="34" charset="0"/>
            </a:endParaRPr>
          </a:p>
        </p:txBody>
      </p:sp>
      <p:sp>
        <p:nvSpPr>
          <p:cNvPr id="15" name="TextBox 14"/>
          <p:cNvSpPr txBox="1"/>
          <p:nvPr/>
        </p:nvSpPr>
        <p:spPr>
          <a:xfrm>
            <a:off x="3588485" y="2899935"/>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45</a:t>
            </a:r>
            <a:endParaRPr lang="en-US" b="1" dirty="0">
              <a:solidFill>
                <a:schemeClr val="tx1">
                  <a:lumMod val="65000"/>
                  <a:lumOff val="35000"/>
                </a:schemeClr>
              </a:solidFill>
              <a:latin typeface="Arial Narrow" panose="020B0606020202030204" pitchFamily="34" charset="0"/>
            </a:endParaRPr>
          </a:p>
        </p:txBody>
      </p:sp>
      <p:sp>
        <p:nvSpPr>
          <p:cNvPr id="16" name="TextBox 15"/>
          <p:cNvSpPr txBox="1"/>
          <p:nvPr/>
        </p:nvSpPr>
        <p:spPr>
          <a:xfrm>
            <a:off x="2208215" y="3150203"/>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5</a:t>
            </a:r>
            <a:endParaRPr lang="en-US" b="1" dirty="0">
              <a:solidFill>
                <a:schemeClr val="tx1">
                  <a:lumMod val="65000"/>
                  <a:lumOff val="35000"/>
                </a:schemeClr>
              </a:solidFill>
              <a:latin typeface="Arial Narrow" panose="020B0606020202030204" pitchFamily="34" charset="0"/>
            </a:endParaRPr>
          </a:p>
        </p:txBody>
      </p:sp>
      <p:sp>
        <p:nvSpPr>
          <p:cNvPr id="17" name="TextBox 16"/>
          <p:cNvSpPr txBox="1"/>
          <p:nvPr/>
        </p:nvSpPr>
        <p:spPr>
          <a:xfrm>
            <a:off x="2073153" y="3381331"/>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1</a:t>
            </a:r>
            <a:endParaRPr lang="en-US" b="1" dirty="0">
              <a:solidFill>
                <a:schemeClr val="tx1">
                  <a:lumMod val="65000"/>
                  <a:lumOff val="35000"/>
                </a:schemeClr>
              </a:solidFill>
              <a:latin typeface="Arial Narrow" panose="020B0606020202030204" pitchFamily="34" charset="0"/>
            </a:endParaRPr>
          </a:p>
        </p:txBody>
      </p:sp>
      <p:sp>
        <p:nvSpPr>
          <p:cNvPr id="18" name="TextBox 17"/>
          <p:cNvSpPr txBox="1"/>
          <p:nvPr/>
        </p:nvSpPr>
        <p:spPr>
          <a:xfrm>
            <a:off x="2384816" y="3624738"/>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10</a:t>
            </a:r>
            <a:endParaRPr lang="en-US" b="1" dirty="0">
              <a:solidFill>
                <a:schemeClr val="tx1">
                  <a:lumMod val="65000"/>
                  <a:lumOff val="35000"/>
                </a:schemeClr>
              </a:solidFill>
              <a:latin typeface="Arial Narrow" panose="020B0606020202030204" pitchFamily="34" charset="0"/>
            </a:endParaRPr>
          </a:p>
        </p:txBody>
      </p:sp>
      <p:sp>
        <p:nvSpPr>
          <p:cNvPr id="19" name="TextBox 18"/>
          <p:cNvSpPr txBox="1"/>
          <p:nvPr/>
        </p:nvSpPr>
        <p:spPr>
          <a:xfrm>
            <a:off x="9885277" y="3860202"/>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222*</a:t>
            </a:r>
            <a:endParaRPr lang="en-US" b="1" dirty="0">
              <a:solidFill>
                <a:schemeClr val="tx1">
                  <a:lumMod val="65000"/>
                  <a:lumOff val="35000"/>
                </a:schemeClr>
              </a:solidFill>
              <a:latin typeface="Arial Narrow" panose="020B0606020202030204" pitchFamily="34" charset="0"/>
            </a:endParaRPr>
          </a:p>
        </p:txBody>
      </p:sp>
      <p:sp>
        <p:nvSpPr>
          <p:cNvPr id="20" name="TextBox 19"/>
          <p:cNvSpPr txBox="1"/>
          <p:nvPr/>
        </p:nvSpPr>
        <p:spPr>
          <a:xfrm>
            <a:off x="2106014" y="4106134"/>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2</a:t>
            </a:r>
            <a:endParaRPr lang="en-US" b="1" dirty="0">
              <a:solidFill>
                <a:schemeClr val="tx1">
                  <a:lumMod val="65000"/>
                  <a:lumOff val="35000"/>
                </a:schemeClr>
              </a:solidFill>
              <a:latin typeface="Arial Narrow" panose="020B0606020202030204" pitchFamily="34" charset="0"/>
            </a:endParaRPr>
          </a:p>
        </p:txBody>
      </p:sp>
      <p:sp>
        <p:nvSpPr>
          <p:cNvPr id="21" name="TextBox 20"/>
          <p:cNvSpPr txBox="1"/>
          <p:nvPr/>
        </p:nvSpPr>
        <p:spPr>
          <a:xfrm>
            <a:off x="2389145" y="4343400"/>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10</a:t>
            </a:r>
            <a:endParaRPr lang="en-US" b="1" dirty="0">
              <a:solidFill>
                <a:schemeClr val="tx1">
                  <a:lumMod val="65000"/>
                  <a:lumOff val="35000"/>
                </a:schemeClr>
              </a:solidFill>
              <a:latin typeface="Arial Narrow" panose="020B0606020202030204" pitchFamily="34" charset="0"/>
            </a:endParaRPr>
          </a:p>
        </p:txBody>
      </p:sp>
      <p:sp>
        <p:nvSpPr>
          <p:cNvPr id="22" name="TextBox 21"/>
          <p:cNvSpPr txBox="1"/>
          <p:nvPr/>
        </p:nvSpPr>
        <p:spPr>
          <a:xfrm>
            <a:off x="3379746" y="2658334"/>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38</a:t>
            </a:r>
            <a:endParaRPr lang="en-US" b="1" dirty="0">
              <a:solidFill>
                <a:schemeClr val="tx1">
                  <a:lumMod val="65000"/>
                  <a:lumOff val="35000"/>
                </a:schemeClr>
              </a:solidFill>
              <a:latin typeface="Arial Narrow" panose="020B0606020202030204" pitchFamily="34" charset="0"/>
            </a:endParaRPr>
          </a:p>
        </p:txBody>
      </p:sp>
      <p:sp>
        <p:nvSpPr>
          <p:cNvPr id="23" name="TextBox 22"/>
          <p:cNvSpPr txBox="1"/>
          <p:nvPr/>
        </p:nvSpPr>
        <p:spPr>
          <a:xfrm>
            <a:off x="2423816" y="4585001"/>
            <a:ext cx="669303" cy="338554"/>
          </a:xfrm>
          <a:prstGeom prst="rect">
            <a:avLst/>
          </a:prstGeom>
          <a:noFill/>
        </p:spPr>
        <p:txBody>
          <a:bodyPr wrap="square" rtlCol="0">
            <a:spAutoFit/>
          </a:bodyPr>
          <a:lstStyle/>
          <a:p>
            <a:r>
              <a:rPr lang="en-US" sz="1600" b="1" dirty="0">
                <a:solidFill>
                  <a:schemeClr val="tx1">
                    <a:lumMod val="65000"/>
                    <a:lumOff val="35000"/>
                  </a:schemeClr>
                </a:solidFill>
                <a:latin typeface="Arial Narrow" panose="020B0606020202030204" pitchFamily="34" charset="0"/>
              </a:rPr>
              <a:t>11</a:t>
            </a:r>
            <a:endParaRPr lang="en-US" b="1" dirty="0">
              <a:solidFill>
                <a:schemeClr val="tx1">
                  <a:lumMod val="65000"/>
                  <a:lumOff val="35000"/>
                </a:schemeClr>
              </a:solidFill>
              <a:latin typeface="Arial Narrow" panose="020B0606020202030204" pitchFamily="34" charset="0"/>
            </a:endParaRPr>
          </a:p>
        </p:txBody>
      </p:sp>
      <p:sp>
        <p:nvSpPr>
          <p:cNvPr id="24" name="TextBox 23"/>
          <p:cNvSpPr txBox="1"/>
          <p:nvPr/>
        </p:nvSpPr>
        <p:spPr>
          <a:xfrm>
            <a:off x="8931351" y="6150607"/>
            <a:ext cx="2813732" cy="230832"/>
          </a:xfrm>
          <a:prstGeom prst="rect">
            <a:avLst/>
          </a:prstGeom>
          <a:noFill/>
        </p:spPr>
        <p:txBody>
          <a:bodyPr wrap="square" rtlCol="0">
            <a:spAutoFit/>
          </a:bodyPr>
          <a:lstStyle/>
          <a:p>
            <a:r>
              <a:rPr lang="en-US" sz="900" dirty="0">
                <a:solidFill>
                  <a:schemeClr val="bg1">
                    <a:lumMod val="50000"/>
                  </a:schemeClr>
                </a:solidFill>
                <a:latin typeface="+mj-lt"/>
              </a:rPr>
              <a:t>*One ART facility excluded due to incomplete survey</a:t>
            </a:r>
          </a:p>
        </p:txBody>
      </p:sp>
      <p:sp>
        <p:nvSpPr>
          <p:cNvPr id="3" name="Right Arrow 2"/>
          <p:cNvSpPr/>
          <p:nvPr/>
        </p:nvSpPr>
        <p:spPr>
          <a:xfrm>
            <a:off x="227014" y="2269556"/>
            <a:ext cx="551922" cy="1471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Right Arrow 24"/>
          <p:cNvSpPr/>
          <p:nvPr/>
        </p:nvSpPr>
        <p:spPr>
          <a:xfrm>
            <a:off x="227014" y="2506366"/>
            <a:ext cx="551922" cy="1471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Right Arrow 25"/>
          <p:cNvSpPr/>
          <p:nvPr/>
        </p:nvSpPr>
        <p:spPr>
          <a:xfrm>
            <a:off x="227011" y="3955890"/>
            <a:ext cx="551922" cy="1471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Right Arrow 26"/>
          <p:cNvSpPr/>
          <p:nvPr/>
        </p:nvSpPr>
        <p:spPr>
          <a:xfrm>
            <a:off x="210085" y="2760364"/>
            <a:ext cx="551922" cy="1471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Right Arrow 27"/>
          <p:cNvSpPr/>
          <p:nvPr/>
        </p:nvSpPr>
        <p:spPr>
          <a:xfrm>
            <a:off x="210085" y="2997866"/>
            <a:ext cx="551922" cy="1471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58340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par>
                          <p:cTn id="14" fill="hold">
                            <p:stCondLst>
                              <p:cond delay="0"/>
                            </p:stCondLst>
                            <p:childTnLst>
                              <p:par>
                                <p:cTn id="15" presetID="1" presetClass="exit"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and Planned DSD Scale-Up</a:t>
            </a:r>
          </a:p>
        </p:txBody>
      </p:sp>
      <p:graphicFrame>
        <p:nvGraphicFramePr>
          <p:cNvPr id="25" name="Chart 24"/>
          <p:cNvGraphicFramePr/>
          <p:nvPr>
            <p:extLst>
              <p:ext uri="{D42A27DB-BD31-4B8C-83A1-F6EECF244321}">
                <p14:modId xmlns:p14="http://schemas.microsoft.com/office/powerpoint/2010/main" val="816395102"/>
              </p:ext>
            </p:extLst>
          </p:nvPr>
        </p:nvGraphicFramePr>
        <p:xfrm>
          <a:off x="212652" y="1554481"/>
          <a:ext cx="11632018" cy="4359348"/>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p:cNvSpPr txBox="1"/>
          <p:nvPr/>
        </p:nvSpPr>
        <p:spPr>
          <a:xfrm>
            <a:off x="8490896" y="1808927"/>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716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sp>
        <p:nvSpPr>
          <p:cNvPr id="31" name="TextBox 30"/>
          <p:cNvSpPr txBox="1"/>
          <p:nvPr/>
        </p:nvSpPr>
        <p:spPr>
          <a:xfrm>
            <a:off x="9041701" y="6012386"/>
            <a:ext cx="2607693" cy="369332"/>
          </a:xfrm>
          <a:prstGeom prst="rect">
            <a:avLst/>
          </a:prstGeom>
          <a:noFill/>
        </p:spPr>
        <p:txBody>
          <a:bodyPr wrap="square" rtlCol="0">
            <a:spAutoFit/>
          </a:bodyPr>
          <a:lstStyle/>
          <a:p>
            <a:r>
              <a:rPr lang="en-US" sz="900" dirty="0">
                <a:solidFill>
                  <a:schemeClr val="bg1">
                    <a:lumMod val="50000"/>
                  </a:schemeClr>
                </a:solidFill>
                <a:latin typeface="+mj-lt"/>
              </a:rPr>
              <a:t>*6 sites responding “Don’t Know” were excluded due to small n</a:t>
            </a:r>
          </a:p>
        </p:txBody>
      </p:sp>
      <p:sp>
        <p:nvSpPr>
          <p:cNvPr id="32" name="TextBox 31"/>
          <p:cNvSpPr txBox="1"/>
          <p:nvPr/>
        </p:nvSpPr>
        <p:spPr>
          <a:xfrm>
            <a:off x="5054703" y="3296269"/>
            <a:ext cx="689612" cy="800347"/>
          </a:xfrm>
          <a:prstGeom prst="rect">
            <a:avLst/>
          </a:prstGeom>
          <a:noFill/>
        </p:spPr>
        <p:txBody>
          <a:bodyPr wrap="none" rtlCol="0">
            <a:spAutoFit/>
          </a:bodyPr>
          <a:lstStyle/>
          <a:p>
            <a:pPr algn="ctr"/>
            <a:r>
              <a:rPr lang="en-US" sz="2801" b="1" dirty="0">
                <a:solidFill>
                  <a:schemeClr val="bg1"/>
                </a:solidFill>
                <a:latin typeface="Arial Narrow" panose="020B0606020202030204" pitchFamily="34" charset="0"/>
              </a:rPr>
              <a:t>358</a:t>
            </a:r>
          </a:p>
          <a:p>
            <a:pPr algn="ctr"/>
            <a:r>
              <a:rPr lang="en-US" dirty="0">
                <a:solidFill>
                  <a:schemeClr val="bg1"/>
                </a:solidFill>
                <a:latin typeface="Arial Narrow" panose="020B0606020202030204" pitchFamily="34" charset="0"/>
              </a:rPr>
              <a:t>(50%)</a:t>
            </a:r>
          </a:p>
        </p:txBody>
      </p:sp>
      <p:sp>
        <p:nvSpPr>
          <p:cNvPr id="33" name="TextBox 32"/>
          <p:cNvSpPr txBox="1"/>
          <p:nvPr/>
        </p:nvSpPr>
        <p:spPr>
          <a:xfrm>
            <a:off x="3595331" y="2368055"/>
            <a:ext cx="689612" cy="800347"/>
          </a:xfrm>
          <a:prstGeom prst="rect">
            <a:avLst/>
          </a:prstGeom>
          <a:noFill/>
        </p:spPr>
        <p:txBody>
          <a:bodyPr wrap="none" rtlCol="0">
            <a:spAutoFit/>
          </a:bodyPr>
          <a:lstStyle/>
          <a:p>
            <a:pPr algn="ctr"/>
            <a:r>
              <a:rPr lang="en-US" sz="2801" b="1" dirty="0">
                <a:solidFill>
                  <a:schemeClr val="bg1"/>
                </a:solidFill>
                <a:latin typeface="Arial Narrow" panose="020B0606020202030204" pitchFamily="34" charset="0"/>
              </a:rPr>
              <a:t>187</a:t>
            </a:r>
          </a:p>
          <a:p>
            <a:pPr algn="ctr"/>
            <a:r>
              <a:rPr lang="en-US" dirty="0">
                <a:solidFill>
                  <a:schemeClr val="bg1"/>
                </a:solidFill>
                <a:latin typeface="Arial Narrow" panose="020B0606020202030204" pitchFamily="34" charset="0"/>
              </a:rPr>
              <a:t>(26%)</a:t>
            </a:r>
          </a:p>
        </p:txBody>
      </p:sp>
      <p:sp>
        <p:nvSpPr>
          <p:cNvPr id="34" name="TextBox 33"/>
          <p:cNvSpPr txBox="1"/>
          <p:nvPr/>
        </p:nvSpPr>
        <p:spPr>
          <a:xfrm>
            <a:off x="3595331" y="3802357"/>
            <a:ext cx="689612" cy="800347"/>
          </a:xfrm>
          <a:prstGeom prst="rect">
            <a:avLst/>
          </a:prstGeom>
          <a:noFill/>
        </p:spPr>
        <p:txBody>
          <a:bodyPr wrap="none" rtlCol="0">
            <a:spAutoFit/>
          </a:bodyPr>
          <a:lstStyle/>
          <a:p>
            <a:pPr algn="ctr"/>
            <a:r>
              <a:rPr lang="en-US" sz="2801" b="1" dirty="0">
                <a:solidFill>
                  <a:schemeClr val="bg1"/>
                </a:solidFill>
                <a:latin typeface="Arial Narrow" panose="020B0606020202030204" pitchFamily="34" charset="0"/>
              </a:rPr>
              <a:t>171</a:t>
            </a:r>
          </a:p>
          <a:p>
            <a:pPr algn="ctr"/>
            <a:r>
              <a:rPr lang="en-US" dirty="0">
                <a:solidFill>
                  <a:schemeClr val="bg1"/>
                </a:solidFill>
                <a:latin typeface="Arial Narrow" panose="020B0606020202030204" pitchFamily="34" charset="0"/>
              </a:rPr>
              <a:t>(24%)</a:t>
            </a:r>
          </a:p>
        </p:txBody>
      </p:sp>
      <p:sp>
        <p:nvSpPr>
          <p:cNvPr id="35" name="TextBox 34"/>
          <p:cNvSpPr txBox="1"/>
          <p:nvPr/>
        </p:nvSpPr>
        <p:spPr>
          <a:xfrm>
            <a:off x="8444837" y="3082978"/>
            <a:ext cx="689612" cy="800347"/>
          </a:xfrm>
          <a:prstGeom prst="rect">
            <a:avLst/>
          </a:prstGeom>
          <a:noFill/>
        </p:spPr>
        <p:txBody>
          <a:bodyPr wrap="none" rtlCol="0">
            <a:spAutoFit/>
          </a:bodyPr>
          <a:lstStyle/>
          <a:p>
            <a:pPr algn="ctr"/>
            <a:r>
              <a:rPr lang="en-US" sz="2801" b="1" dirty="0">
                <a:solidFill>
                  <a:schemeClr val="bg1"/>
                </a:solidFill>
                <a:latin typeface="Arial Narrow" panose="020B0606020202030204" pitchFamily="34" charset="0"/>
              </a:rPr>
              <a:t>196</a:t>
            </a:r>
          </a:p>
          <a:p>
            <a:pPr algn="ctr"/>
            <a:r>
              <a:rPr lang="en-US" dirty="0">
                <a:solidFill>
                  <a:schemeClr val="bg1"/>
                </a:solidFill>
                <a:latin typeface="Arial Narrow" panose="020B0606020202030204" pitchFamily="34" charset="0"/>
              </a:rPr>
              <a:t>(55%)</a:t>
            </a:r>
          </a:p>
        </p:txBody>
      </p:sp>
      <p:sp>
        <p:nvSpPr>
          <p:cNvPr id="36" name="TextBox 35"/>
          <p:cNvSpPr txBox="1"/>
          <p:nvPr/>
        </p:nvSpPr>
        <p:spPr>
          <a:xfrm>
            <a:off x="7628847" y="3082978"/>
            <a:ext cx="689612" cy="800347"/>
          </a:xfrm>
          <a:prstGeom prst="rect">
            <a:avLst/>
          </a:prstGeom>
          <a:noFill/>
        </p:spPr>
        <p:txBody>
          <a:bodyPr wrap="none" rtlCol="0">
            <a:spAutoFit/>
          </a:bodyPr>
          <a:lstStyle/>
          <a:p>
            <a:pPr algn="ctr"/>
            <a:r>
              <a:rPr lang="en-US" sz="2801" b="1" dirty="0">
                <a:solidFill>
                  <a:schemeClr val="bg1"/>
                </a:solidFill>
                <a:latin typeface="Arial Narrow" panose="020B0606020202030204" pitchFamily="34" charset="0"/>
              </a:rPr>
              <a:t>162</a:t>
            </a:r>
          </a:p>
          <a:p>
            <a:pPr algn="ctr"/>
            <a:r>
              <a:rPr lang="en-US" dirty="0">
                <a:solidFill>
                  <a:schemeClr val="bg1"/>
                </a:solidFill>
                <a:latin typeface="Arial Narrow" panose="020B0606020202030204" pitchFamily="34" charset="0"/>
              </a:rPr>
              <a:t>(45%)</a:t>
            </a:r>
          </a:p>
        </p:txBody>
      </p:sp>
      <p:sp>
        <p:nvSpPr>
          <p:cNvPr id="37" name="TextBox 36"/>
          <p:cNvSpPr txBox="1"/>
          <p:nvPr/>
        </p:nvSpPr>
        <p:spPr>
          <a:xfrm>
            <a:off x="4843910" y="2899723"/>
            <a:ext cx="1111202" cy="523220"/>
          </a:xfrm>
          <a:prstGeom prst="rect">
            <a:avLst/>
          </a:prstGeom>
          <a:noFill/>
        </p:spPr>
        <p:txBody>
          <a:bodyPr wrap="none" rtlCol="0">
            <a:spAutoFit/>
          </a:bodyPr>
          <a:lstStyle/>
          <a:p>
            <a:pPr algn="ctr"/>
            <a:r>
              <a:rPr lang="en-US" sz="1400" dirty="0">
                <a:solidFill>
                  <a:schemeClr val="bg1"/>
                </a:solidFill>
                <a:latin typeface="Arial Narrow" panose="020B0606020202030204" pitchFamily="34" charset="0"/>
              </a:rPr>
              <a:t>All Currently</a:t>
            </a:r>
            <a:br>
              <a:rPr lang="en-US" sz="1400" dirty="0">
                <a:solidFill>
                  <a:schemeClr val="bg1"/>
                </a:solidFill>
                <a:latin typeface="Arial Narrow" panose="020B0606020202030204" pitchFamily="34" charset="0"/>
              </a:rPr>
            </a:br>
            <a:r>
              <a:rPr lang="en-US" sz="1400" dirty="0">
                <a:solidFill>
                  <a:schemeClr val="bg1"/>
                </a:solidFill>
                <a:latin typeface="Arial Narrow" panose="020B0606020202030204" pitchFamily="34" charset="0"/>
              </a:rPr>
              <a:t>Implementing </a:t>
            </a:r>
            <a:endParaRPr lang="en-US" sz="1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44244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DSD Models</a:t>
            </a:r>
            <a:endParaRPr lang="en-US" dirty="0"/>
          </a:p>
        </p:txBody>
      </p:sp>
      <p:grpSp>
        <p:nvGrpSpPr>
          <p:cNvPr id="26" name="Group 25"/>
          <p:cNvGrpSpPr/>
          <p:nvPr/>
        </p:nvGrpSpPr>
        <p:grpSpPr>
          <a:xfrm>
            <a:off x="3885538" y="1543056"/>
            <a:ext cx="4477415" cy="4471213"/>
            <a:chOff x="3618835" y="1543050"/>
            <a:chExt cx="4477415" cy="4471212"/>
          </a:xfrm>
        </p:grpSpPr>
        <p:sp>
          <p:nvSpPr>
            <p:cNvPr id="8" name="Rectangle 7"/>
            <p:cNvSpPr/>
            <p:nvPr/>
          </p:nvSpPr>
          <p:spPr>
            <a:xfrm>
              <a:off x="4378353" y="1543050"/>
              <a:ext cx="3714750" cy="34733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latin typeface="Arial Black" panose="020B0A04020102020204" pitchFamily="34" charset="0"/>
                </a:rPr>
                <a:t>WHO</a:t>
              </a:r>
            </a:p>
          </p:txBody>
        </p:sp>
        <p:sp>
          <p:nvSpPr>
            <p:cNvPr id="15" name="Rectangle 14"/>
            <p:cNvSpPr/>
            <p:nvPr/>
          </p:nvSpPr>
          <p:spPr>
            <a:xfrm>
              <a:off x="4378353" y="1893925"/>
              <a:ext cx="1869115" cy="34733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solidFill>
                    <a:schemeClr val="tx1">
                      <a:lumMod val="65000"/>
                      <a:lumOff val="35000"/>
                    </a:schemeClr>
                  </a:solidFill>
                  <a:latin typeface="Arial Narrow" panose="020B0606020202030204" pitchFamily="34" charset="0"/>
                </a:rPr>
                <a:t>Individual</a:t>
              </a:r>
            </a:p>
          </p:txBody>
        </p:sp>
        <p:sp>
          <p:nvSpPr>
            <p:cNvPr id="17" name="Rectangle 16"/>
            <p:cNvSpPr/>
            <p:nvPr/>
          </p:nvSpPr>
          <p:spPr>
            <a:xfrm rot="16200000">
              <a:off x="1935125" y="3972124"/>
              <a:ext cx="3714750" cy="347330"/>
            </a:xfrm>
            <a:prstGeom prst="rect">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latin typeface="Arial Black" panose="020B0A04020102020204" pitchFamily="34" charset="0"/>
                </a:rPr>
                <a:t>WHERE</a:t>
              </a:r>
            </a:p>
          </p:txBody>
        </p:sp>
        <p:sp>
          <p:nvSpPr>
            <p:cNvPr id="19" name="Rectangle 18"/>
            <p:cNvSpPr/>
            <p:nvPr/>
          </p:nvSpPr>
          <p:spPr>
            <a:xfrm rot="16200000">
              <a:off x="3213026" y="3045099"/>
              <a:ext cx="1860698" cy="34733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solidFill>
                    <a:schemeClr val="tx1">
                      <a:lumMod val="65000"/>
                      <a:lumOff val="35000"/>
                    </a:schemeClr>
                  </a:solidFill>
                  <a:latin typeface="Arial Narrow" panose="020B0606020202030204" pitchFamily="34" charset="0"/>
                </a:rPr>
                <a:t>Facility</a:t>
              </a:r>
            </a:p>
          </p:txBody>
        </p:sp>
        <p:sp>
          <p:nvSpPr>
            <p:cNvPr id="22" name="Rectangle 21"/>
            <p:cNvSpPr/>
            <p:nvPr/>
          </p:nvSpPr>
          <p:spPr>
            <a:xfrm>
              <a:off x="4381500" y="2299512"/>
              <a:ext cx="1865376" cy="1865376"/>
            </a:xfrm>
            <a:prstGeom prst="rect">
              <a:avLst/>
            </a:prstGeom>
            <a:solidFill>
              <a:srgbClr val="1E42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latin typeface="Arial Narrow" panose="020B0606020202030204" pitchFamily="34" charset="0"/>
                </a:rPr>
                <a:t>Facility-Based Individual Models</a:t>
              </a:r>
              <a:endParaRPr lang="en-US" dirty="0">
                <a:latin typeface="Arial Narrow" panose="020B0606020202030204" pitchFamily="34" charset="0"/>
              </a:endParaRPr>
            </a:p>
            <a:p>
              <a:pPr marL="168283" indent="-168283">
                <a:buFont typeface="Arial" panose="020B0604020202020204" pitchFamily="34" charset="0"/>
                <a:buChar char="•"/>
              </a:pPr>
              <a:r>
                <a:rPr lang="en-US" sz="1400" dirty="0">
                  <a:latin typeface="Arial Narrow" panose="020B0606020202030204" pitchFamily="34" charset="0"/>
                </a:rPr>
                <a:t>Fast-Track ART Refills</a:t>
              </a:r>
            </a:p>
            <a:p>
              <a:pPr marL="168283" indent="-168283">
                <a:buFont typeface="Arial" panose="020B0604020202020204" pitchFamily="34" charset="0"/>
                <a:buChar char="•"/>
              </a:pPr>
              <a:r>
                <a:rPr lang="en-US" sz="1400" dirty="0">
                  <a:latin typeface="Arial Narrow" panose="020B0606020202030204" pitchFamily="34" charset="0"/>
                </a:rPr>
                <a:t>Appointment Spacing</a:t>
              </a:r>
            </a:p>
            <a:p>
              <a:pPr marL="168283" indent="-168283">
                <a:buFont typeface="Arial" panose="020B0604020202020204" pitchFamily="34" charset="0"/>
                <a:buChar char="•"/>
              </a:pPr>
              <a:endParaRPr lang="en-US" sz="1400" dirty="0">
                <a:latin typeface="Arial Narrow" panose="020B0606020202030204" pitchFamily="34" charset="0"/>
              </a:endParaRPr>
            </a:p>
            <a:p>
              <a:pPr marL="168283" indent="-168283">
                <a:buFont typeface="Arial" panose="020B0604020202020204" pitchFamily="34" charset="0"/>
                <a:buChar char="•"/>
              </a:pPr>
              <a:endParaRPr lang="en-US" sz="1400" dirty="0">
                <a:latin typeface="Arial Narrow" panose="020B0606020202030204" pitchFamily="34" charset="0"/>
              </a:endParaRPr>
            </a:p>
          </p:txBody>
        </p:sp>
        <p:sp>
          <p:nvSpPr>
            <p:cNvPr id="23" name="Rectangle 22"/>
            <p:cNvSpPr/>
            <p:nvPr/>
          </p:nvSpPr>
          <p:spPr>
            <a:xfrm>
              <a:off x="6230874" y="2299512"/>
              <a:ext cx="1865376" cy="18653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prstClr val="white"/>
                  </a:solidFill>
                  <a:latin typeface="Arial Narrow" panose="020B0606020202030204" pitchFamily="34" charset="0"/>
                </a:rPr>
                <a:t>Facility-Based </a:t>
              </a:r>
              <a:r>
                <a:rPr lang="en-US" b="1" dirty="0">
                  <a:solidFill>
                    <a:prstClr val="white"/>
                  </a:solidFill>
                  <a:latin typeface="Arial Narrow" panose="020B0606020202030204" pitchFamily="34" charset="0"/>
                </a:rPr>
                <a:t>Group </a:t>
              </a:r>
              <a:r>
                <a:rPr lang="en-US" b="1" dirty="0">
                  <a:solidFill>
                    <a:prstClr val="white"/>
                  </a:solidFill>
                  <a:latin typeface="Arial Narrow" panose="020B0606020202030204" pitchFamily="34" charset="0"/>
                </a:rPr>
                <a:t>Models</a:t>
              </a:r>
              <a:endParaRPr lang="en-US" dirty="0">
                <a:solidFill>
                  <a:prstClr val="white"/>
                </a:solidFill>
                <a:latin typeface="Arial Narrow" panose="020B0606020202030204" pitchFamily="34" charset="0"/>
              </a:endParaRPr>
            </a:p>
            <a:p>
              <a:pPr marL="168283" indent="-168283">
                <a:buFont typeface="Arial" panose="020B0604020202020204" pitchFamily="34" charset="0"/>
                <a:buChar char="•"/>
              </a:pPr>
              <a:r>
                <a:rPr lang="en-US" sz="1400" dirty="0">
                  <a:solidFill>
                    <a:prstClr val="white"/>
                  </a:solidFill>
                  <a:latin typeface="Arial Narrow" panose="020B0606020202030204" pitchFamily="34" charset="0"/>
                </a:rPr>
                <a:t>Facility ART </a:t>
              </a:r>
              <a:r>
                <a:rPr lang="en-US" sz="1400" dirty="0">
                  <a:solidFill>
                    <a:prstClr val="white"/>
                  </a:solidFill>
                  <a:latin typeface="Arial Narrow" panose="020B0606020202030204" pitchFamily="34" charset="0"/>
                </a:rPr>
                <a:t>Refill </a:t>
              </a:r>
              <a:r>
                <a:rPr lang="en-US" sz="1400" dirty="0">
                  <a:solidFill>
                    <a:prstClr val="white"/>
                  </a:solidFill>
                  <a:latin typeface="Arial Narrow" panose="020B0606020202030204" pitchFamily="34" charset="0"/>
                </a:rPr>
                <a:t>Group</a:t>
              </a:r>
            </a:p>
            <a:p>
              <a:pPr marL="168283" indent="-168283">
                <a:buFont typeface="Arial" panose="020B0604020202020204" pitchFamily="34" charset="0"/>
                <a:buChar char="•"/>
              </a:pPr>
              <a:r>
                <a:rPr lang="en-US" sz="1400" dirty="0">
                  <a:solidFill>
                    <a:prstClr val="white"/>
                  </a:solidFill>
                  <a:latin typeface="Arial Narrow" panose="020B0606020202030204" pitchFamily="34" charset="0"/>
                </a:rPr>
                <a:t>Facility-Based</a:t>
              </a:r>
              <a:br>
                <a:rPr lang="en-US" sz="1400" dirty="0">
                  <a:solidFill>
                    <a:prstClr val="white"/>
                  </a:solidFill>
                  <a:latin typeface="Arial Narrow" panose="020B0606020202030204" pitchFamily="34" charset="0"/>
                </a:rPr>
              </a:br>
              <a:r>
                <a:rPr lang="en-US" sz="1400" dirty="0">
                  <a:solidFill>
                    <a:prstClr val="white"/>
                  </a:solidFill>
                  <a:latin typeface="Arial Narrow" panose="020B0606020202030204" pitchFamily="34" charset="0"/>
                </a:rPr>
                <a:t>Adherence Group</a:t>
              </a:r>
              <a:endParaRPr lang="en-US" dirty="0">
                <a:latin typeface="Arial Narrow" panose="020B0606020202030204" pitchFamily="34" charset="0"/>
              </a:endParaRPr>
            </a:p>
          </p:txBody>
        </p:sp>
        <p:sp>
          <p:nvSpPr>
            <p:cNvPr id="24" name="Rectangle 23"/>
            <p:cNvSpPr/>
            <p:nvPr/>
          </p:nvSpPr>
          <p:spPr>
            <a:xfrm>
              <a:off x="4381500" y="4148886"/>
              <a:ext cx="1865376" cy="18653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srgbClr val="595959"/>
                  </a:solidFill>
                  <a:latin typeface="Arial Narrow" panose="020B0606020202030204" pitchFamily="34" charset="0"/>
                </a:rPr>
                <a:t>Community-Based </a:t>
              </a:r>
              <a:r>
                <a:rPr lang="en-US" b="1" dirty="0">
                  <a:solidFill>
                    <a:srgbClr val="595959"/>
                  </a:solidFill>
                  <a:latin typeface="Arial Narrow" panose="020B0606020202030204" pitchFamily="34" charset="0"/>
                </a:rPr>
                <a:t>Individual Models</a:t>
              </a:r>
              <a:endParaRPr lang="en-US" dirty="0">
                <a:solidFill>
                  <a:srgbClr val="595959"/>
                </a:solidFill>
                <a:latin typeface="Arial Narrow" panose="020B0606020202030204" pitchFamily="34" charset="0"/>
              </a:endParaRPr>
            </a:p>
            <a:p>
              <a:pPr marL="168283" indent="-168283">
                <a:buFont typeface="Arial" panose="020B0604020202020204" pitchFamily="34" charset="0"/>
                <a:buChar char="•"/>
              </a:pPr>
              <a:r>
                <a:rPr lang="en-US" sz="1400" dirty="0">
                  <a:solidFill>
                    <a:srgbClr val="595959"/>
                  </a:solidFill>
                  <a:latin typeface="Arial Narrow" panose="020B0606020202030204" pitchFamily="34" charset="0"/>
                </a:rPr>
                <a:t>Community Drug Distribution</a:t>
              </a:r>
            </a:p>
            <a:p>
              <a:pPr marL="168283" indent="-168283">
                <a:buFont typeface="Arial" panose="020B0604020202020204" pitchFamily="34" charset="0"/>
                <a:buChar char="•"/>
              </a:pPr>
              <a:endParaRPr lang="en-US" sz="1400" dirty="0">
                <a:solidFill>
                  <a:srgbClr val="595959"/>
                </a:solidFill>
                <a:latin typeface="Arial Narrow" panose="020B0606020202030204" pitchFamily="34" charset="0"/>
              </a:endParaRPr>
            </a:p>
            <a:p>
              <a:pPr marL="168283" indent="-168283">
                <a:buFont typeface="Arial" panose="020B0604020202020204" pitchFamily="34" charset="0"/>
                <a:buChar char="•"/>
              </a:pPr>
              <a:endParaRPr lang="en-US" sz="1400" dirty="0">
                <a:solidFill>
                  <a:srgbClr val="595959"/>
                </a:solidFill>
                <a:latin typeface="Arial Narrow" panose="020B0606020202030204" pitchFamily="34" charset="0"/>
              </a:endParaRPr>
            </a:p>
          </p:txBody>
        </p:sp>
        <p:sp>
          <p:nvSpPr>
            <p:cNvPr id="25" name="Rectangle 24"/>
            <p:cNvSpPr/>
            <p:nvPr/>
          </p:nvSpPr>
          <p:spPr>
            <a:xfrm>
              <a:off x="6230874" y="4148886"/>
              <a:ext cx="1865376" cy="1865376"/>
            </a:xfrm>
            <a:prstGeom prst="rect">
              <a:avLst/>
            </a:prstGeom>
            <a:solidFill>
              <a:srgbClr val="50A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b="1" dirty="0">
                  <a:solidFill>
                    <a:prstClr val="white"/>
                  </a:solidFill>
                  <a:latin typeface="Arial Narrow" panose="020B0606020202030204" pitchFamily="34" charset="0"/>
                </a:rPr>
                <a:t>Community-Based Group </a:t>
              </a:r>
              <a:r>
                <a:rPr lang="en-US" b="1" dirty="0">
                  <a:solidFill>
                    <a:prstClr val="white"/>
                  </a:solidFill>
                  <a:latin typeface="Arial Narrow" panose="020B0606020202030204" pitchFamily="34" charset="0"/>
                </a:rPr>
                <a:t>Models</a:t>
              </a:r>
              <a:endParaRPr lang="en-US" dirty="0">
                <a:solidFill>
                  <a:prstClr val="white"/>
                </a:solidFill>
                <a:latin typeface="Arial Narrow" panose="020B0606020202030204" pitchFamily="34" charset="0"/>
              </a:endParaRPr>
            </a:p>
            <a:p>
              <a:pPr marL="168283" indent="-168283">
                <a:buFont typeface="Arial" panose="020B0604020202020204" pitchFamily="34" charset="0"/>
                <a:buChar char="•"/>
              </a:pPr>
              <a:r>
                <a:rPr lang="en-US" sz="1400" dirty="0">
                  <a:solidFill>
                    <a:prstClr val="white"/>
                  </a:solidFill>
                  <a:latin typeface="Arial Narrow" panose="020B0606020202030204" pitchFamily="34" charset="0"/>
                </a:rPr>
                <a:t>Community ART</a:t>
              </a:r>
              <a:br>
                <a:rPr lang="en-US" sz="1400" dirty="0">
                  <a:solidFill>
                    <a:prstClr val="white"/>
                  </a:solidFill>
                  <a:latin typeface="Arial Narrow" panose="020B0606020202030204" pitchFamily="34" charset="0"/>
                </a:rPr>
              </a:br>
              <a:r>
                <a:rPr lang="en-US" sz="1400" dirty="0">
                  <a:solidFill>
                    <a:prstClr val="white"/>
                  </a:solidFill>
                  <a:latin typeface="Arial Narrow" panose="020B0606020202030204" pitchFamily="34" charset="0"/>
                </a:rPr>
                <a:t>Refill Group</a:t>
              </a:r>
            </a:p>
            <a:p>
              <a:pPr marL="168283" indent="-168283">
                <a:buFont typeface="Arial" panose="020B0604020202020204" pitchFamily="34" charset="0"/>
                <a:buChar char="•"/>
              </a:pPr>
              <a:r>
                <a:rPr lang="en-US" sz="1400" dirty="0">
                  <a:solidFill>
                    <a:prstClr val="white"/>
                  </a:solidFill>
                  <a:latin typeface="Arial Narrow" panose="020B0606020202030204" pitchFamily="34" charset="0"/>
                </a:rPr>
                <a:t>Community-Based Adherence Group</a:t>
              </a:r>
              <a:endParaRPr lang="en-US" dirty="0">
                <a:latin typeface="Arial Narrow" panose="020B0606020202030204" pitchFamily="34" charset="0"/>
              </a:endParaRPr>
            </a:p>
          </p:txBody>
        </p:sp>
        <p:sp>
          <p:nvSpPr>
            <p:cNvPr id="16" name="Rectangle 15"/>
            <p:cNvSpPr/>
            <p:nvPr/>
          </p:nvSpPr>
          <p:spPr>
            <a:xfrm>
              <a:off x="6232405" y="1893925"/>
              <a:ext cx="1860698" cy="34733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solidFill>
                    <a:schemeClr val="tx1">
                      <a:lumMod val="65000"/>
                      <a:lumOff val="35000"/>
                    </a:schemeClr>
                  </a:solidFill>
                  <a:latin typeface="Arial Narrow" panose="020B0606020202030204" pitchFamily="34" charset="0"/>
                </a:rPr>
                <a:t>Group</a:t>
              </a:r>
            </a:p>
          </p:txBody>
        </p:sp>
        <p:sp>
          <p:nvSpPr>
            <p:cNvPr id="18" name="Rectangle 17"/>
            <p:cNvSpPr/>
            <p:nvPr/>
          </p:nvSpPr>
          <p:spPr>
            <a:xfrm rot="16200000">
              <a:off x="3208818" y="4894941"/>
              <a:ext cx="1869115" cy="347330"/>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pc="300" dirty="0">
                  <a:solidFill>
                    <a:schemeClr val="tx1">
                      <a:lumMod val="65000"/>
                      <a:lumOff val="35000"/>
                    </a:schemeClr>
                  </a:solidFill>
                  <a:latin typeface="Arial Narrow" panose="020B0606020202030204" pitchFamily="34" charset="0"/>
                </a:rPr>
                <a:t>Community</a:t>
              </a:r>
            </a:p>
          </p:txBody>
        </p:sp>
      </p:grpSp>
      <p:cxnSp>
        <p:nvCxnSpPr>
          <p:cNvPr id="4" name="Straight Connector 3"/>
          <p:cNvCxnSpPr/>
          <p:nvPr/>
        </p:nvCxnSpPr>
        <p:spPr>
          <a:xfrm>
            <a:off x="4752478" y="3068051"/>
            <a:ext cx="16483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605341" y="3068053"/>
            <a:ext cx="16483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52478" y="4908884"/>
            <a:ext cx="1648327" cy="0"/>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605341" y="4908885"/>
            <a:ext cx="16483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955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and Planned Uptake by Model Type</a:t>
            </a:r>
          </a:p>
        </p:txBody>
      </p:sp>
      <p:graphicFrame>
        <p:nvGraphicFramePr>
          <p:cNvPr id="12" name="Chart 11"/>
          <p:cNvGraphicFramePr/>
          <p:nvPr>
            <p:extLst>
              <p:ext uri="{D42A27DB-BD31-4B8C-83A1-F6EECF244321}">
                <p14:modId xmlns:p14="http://schemas.microsoft.com/office/powerpoint/2010/main" val="3003096109"/>
              </p:ext>
            </p:extLst>
          </p:nvPr>
        </p:nvGraphicFramePr>
        <p:xfrm>
          <a:off x="348786" y="1499191"/>
          <a:ext cx="11345913" cy="446567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9041701" y="5980489"/>
            <a:ext cx="2607693" cy="369332"/>
          </a:xfrm>
          <a:prstGeom prst="rect">
            <a:avLst/>
          </a:prstGeom>
          <a:noFill/>
        </p:spPr>
        <p:txBody>
          <a:bodyPr wrap="square" rtlCol="0">
            <a:spAutoFit/>
          </a:bodyPr>
          <a:lstStyle/>
          <a:p>
            <a:r>
              <a:rPr lang="en-US" sz="900" dirty="0">
                <a:solidFill>
                  <a:schemeClr val="bg1">
                    <a:lumMod val="50000"/>
                  </a:schemeClr>
                </a:solidFill>
                <a:latin typeface="+mj-lt"/>
              </a:rPr>
              <a:t>*Some facilities may plan to implement or currently be implementing more than one model</a:t>
            </a:r>
          </a:p>
        </p:txBody>
      </p:sp>
      <p:sp>
        <p:nvSpPr>
          <p:cNvPr id="14" name="TextBox 13"/>
          <p:cNvSpPr txBox="1"/>
          <p:nvPr/>
        </p:nvSpPr>
        <p:spPr>
          <a:xfrm>
            <a:off x="1589318" y="1885471"/>
            <a:ext cx="2518348" cy="584904"/>
          </a:xfrm>
          <a:prstGeom prst="rect">
            <a:avLst/>
          </a:prstGeom>
          <a:solidFill>
            <a:schemeClr val="bg1"/>
          </a:solidFill>
          <a:ln>
            <a:solidFill>
              <a:schemeClr val="bg1">
                <a:lumMod val="75000"/>
              </a:schemeClr>
            </a:solidFill>
          </a:ln>
        </p:spPr>
        <p:txBody>
          <a:bodyPr wrap="square" rtlCol="0">
            <a:spAutoFit/>
          </a:bodyPr>
          <a:lstStyle/>
          <a:p>
            <a:r>
              <a:rPr lang="en-US" sz="3201" dirty="0">
                <a:solidFill>
                  <a:schemeClr val="tx1">
                    <a:lumMod val="65000"/>
                    <a:lumOff val="35000"/>
                  </a:schemeClr>
                </a:solidFill>
                <a:latin typeface="Garamond" panose="02020404030301010803" pitchFamily="18" charset="0"/>
              </a:rPr>
              <a:t>545 facilities</a:t>
            </a:r>
            <a:r>
              <a:rPr lang="en-US" sz="3201" baseline="30000" dirty="0">
                <a:solidFill>
                  <a:schemeClr val="tx1">
                    <a:lumMod val="65000"/>
                    <a:lumOff val="35000"/>
                  </a:schemeClr>
                </a:solidFill>
                <a:latin typeface="Garamond" panose="02020404030301010803" pitchFamily="18" charset="0"/>
              </a:rPr>
              <a:t>*</a:t>
            </a:r>
            <a:endParaRPr lang="en-US" sz="3201" dirty="0">
              <a:solidFill>
                <a:schemeClr val="tx1">
                  <a:lumMod val="65000"/>
                  <a:lumOff val="35000"/>
                </a:schemeClr>
              </a:solidFill>
              <a:latin typeface="Garamond" panose="02020404030301010803" pitchFamily="18" charset="0"/>
            </a:endParaRPr>
          </a:p>
        </p:txBody>
      </p:sp>
      <p:cxnSp>
        <p:nvCxnSpPr>
          <p:cNvPr id="4" name="Straight Connector 3"/>
          <p:cNvCxnSpPr/>
          <p:nvPr/>
        </p:nvCxnSpPr>
        <p:spPr>
          <a:xfrm>
            <a:off x="8197516" y="1780673"/>
            <a:ext cx="0" cy="3641558"/>
          </a:xfrm>
          <a:prstGeom prst="line">
            <a:avLst/>
          </a:prstGeom>
          <a:ln>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6200000">
            <a:off x="6705606" y="3433017"/>
            <a:ext cx="2630905" cy="307777"/>
          </a:xfrm>
          <a:prstGeom prst="rect">
            <a:avLst/>
          </a:prstGeom>
          <a:noFill/>
        </p:spPr>
        <p:txBody>
          <a:bodyPr wrap="square" rtlCol="0">
            <a:spAutoFit/>
          </a:bodyPr>
          <a:lstStyle/>
          <a:p>
            <a:pPr algn="ctr"/>
            <a:r>
              <a:rPr lang="en-US" sz="1400" dirty="0">
                <a:solidFill>
                  <a:srgbClr val="595959"/>
                </a:solidFill>
                <a:latin typeface="Arial Narrow" panose="020B0606020202030204" pitchFamily="34" charset="0"/>
              </a:rPr>
              <a:t>Time of Survey Completion</a:t>
            </a:r>
          </a:p>
        </p:txBody>
      </p:sp>
      <p:grpSp>
        <p:nvGrpSpPr>
          <p:cNvPr id="7" name="Group 6"/>
          <p:cNvGrpSpPr/>
          <p:nvPr/>
        </p:nvGrpSpPr>
        <p:grpSpPr>
          <a:xfrm>
            <a:off x="8293769" y="1588182"/>
            <a:ext cx="673768" cy="433137"/>
            <a:chOff x="8518358" y="1588168"/>
            <a:chExt cx="673768" cy="433137"/>
          </a:xfrm>
        </p:grpSpPr>
        <p:sp>
          <p:nvSpPr>
            <p:cNvPr id="5" name="Right Arrow 4"/>
            <p:cNvSpPr/>
            <p:nvPr/>
          </p:nvSpPr>
          <p:spPr>
            <a:xfrm>
              <a:off x="8566484" y="1588168"/>
              <a:ext cx="625642" cy="43313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518358" y="1636295"/>
              <a:ext cx="625641" cy="307777"/>
            </a:xfrm>
            <a:prstGeom prst="rect">
              <a:avLst/>
            </a:prstGeom>
            <a:noFill/>
          </p:spPr>
          <p:txBody>
            <a:bodyPr wrap="square" rtlCol="0">
              <a:spAutoFit/>
            </a:bodyPr>
            <a:lstStyle/>
            <a:p>
              <a:pPr algn="ctr"/>
              <a:r>
                <a:rPr lang="en-US" sz="1400" dirty="0">
                  <a:solidFill>
                    <a:srgbClr val="595959"/>
                  </a:solidFill>
                  <a:latin typeface="Arial Narrow" panose="020B0606020202030204" pitchFamily="34" charset="0"/>
                </a:rPr>
                <a:t>Future</a:t>
              </a:r>
            </a:p>
          </p:txBody>
        </p:sp>
      </p:grpSp>
      <p:grpSp>
        <p:nvGrpSpPr>
          <p:cNvPr id="8" name="Group 7"/>
          <p:cNvGrpSpPr/>
          <p:nvPr/>
        </p:nvGrpSpPr>
        <p:grpSpPr>
          <a:xfrm>
            <a:off x="7443536" y="1588175"/>
            <a:ext cx="641684" cy="433137"/>
            <a:chOff x="7218947" y="1588168"/>
            <a:chExt cx="641684" cy="433137"/>
          </a:xfrm>
        </p:grpSpPr>
        <p:sp>
          <p:nvSpPr>
            <p:cNvPr id="9" name="Right Arrow 8"/>
            <p:cNvSpPr/>
            <p:nvPr/>
          </p:nvSpPr>
          <p:spPr>
            <a:xfrm rot="10800000">
              <a:off x="7218947" y="1588168"/>
              <a:ext cx="625642" cy="43313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315201" y="1636296"/>
              <a:ext cx="545430" cy="307777"/>
            </a:xfrm>
            <a:prstGeom prst="rect">
              <a:avLst/>
            </a:prstGeom>
            <a:noFill/>
          </p:spPr>
          <p:txBody>
            <a:bodyPr wrap="square" rtlCol="0">
              <a:spAutoFit/>
            </a:bodyPr>
            <a:lstStyle/>
            <a:p>
              <a:pPr algn="ctr"/>
              <a:r>
                <a:rPr lang="en-US" sz="1400" dirty="0">
                  <a:solidFill>
                    <a:srgbClr val="595959"/>
                  </a:solidFill>
                  <a:latin typeface="Arial Narrow" panose="020B0606020202030204" pitchFamily="34" charset="0"/>
                </a:rPr>
                <a:t>Past</a:t>
              </a:r>
            </a:p>
          </p:txBody>
        </p:sp>
      </p:grpSp>
      <p:sp>
        <p:nvSpPr>
          <p:cNvPr id="3" name="Rectangle 2"/>
          <p:cNvSpPr/>
          <p:nvPr/>
        </p:nvSpPr>
        <p:spPr>
          <a:xfrm>
            <a:off x="1794935" y="2692400"/>
            <a:ext cx="660400" cy="2489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Rectangle 15"/>
          <p:cNvSpPr/>
          <p:nvPr/>
        </p:nvSpPr>
        <p:spPr>
          <a:xfrm>
            <a:off x="8589212" y="2158414"/>
            <a:ext cx="660400" cy="30231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Rectangle 16"/>
          <p:cNvSpPr/>
          <p:nvPr/>
        </p:nvSpPr>
        <p:spPr>
          <a:xfrm>
            <a:off x="5161994" y="2158411"/>
            <a:ext cx="660400" cy="30231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Rectangle 17"/>
          <p:cNvSpPr/>
          <p:nvPr/>
        </p:nvSpPr>
        <p:spPr>
          <a:xfrm>
            <a:off x="2518296" y="5520621"/>
            <a:ext cx="1765841" cy="4845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Rectangle 18"/>
          <p:cNvSpPr/>
          <p:nvPr/>
        </p:nvSpPr>
        <p:spPr>
          <a:xfrm>
            <a:off x="3644232" y="3454405"/>
            <a:ext cx="660400" cy="17271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Rectangle 19"/>
          <p:cNvSpPr/>
          <p:nvPr/>
        </p:nvSpPr>
        <p:spPr>
          <a:xfrm>
            <a:off x="7011287" y="3454405"/>
            <a:ext cx="660400" cy="17271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Rectangle 20"/>
          <p:cNvSpPr/>
          <p:nvPr/>
        </p:nvSpPr>
        <p:spPr>
          <a:xfrm>
            <a:off x="10430935" y="3496735"/>
            <a:ext cx="660400" cy="16848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ectangle 21"/>
          <p:cNvSpPr/>
          <p:nvPr/>
        </p:nvSpPr>
        <p:spPr>
          <a:xfrm>
            <a:off x="7812506" y="5520619"/>
            <a:ext cx="1670164" cy="4332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237340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7" grpId="0" animBg="1"/>
      <p:bldP spid="18" grpId="0" animBg="1"/>
      <p:bldP spid="19" grpId="0" animBg="1"/>
      <p:bldP spid="20" grpId="0" animBg="1"/>
      <p:bldP spid="21" grpId="0" animBg="1"/>
      <p:bldP spid="22" grpId="0" animBg="1"/>
    </p:bldLst>
  </p:timing>
</p:sld>
</file>

<file path=ppt/theme/theme1.xml><?xml version="1.0" encoding="utf-8"?>
<a:theme xmlns:a="http://schemas.openxmlformats.org/drawingml/2006/main" name="ICAP Power Point Templat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ue Banner w/ Logo">
  <a:themeElements>
    <a:clrScheme name="Custom 1">
      <a:dk1>
        <a:sysClr val="windowText" lastClr="000000"/>
      </a:dk1>
      <a:lt1>
        <a:sysClr val="window" lastClr="FFFFFF"/>
      </a:lt1>
      <a:dk2>
        <a:srgbClr val="1E428A"/>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ue Banner w/o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White Slide w/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White Slide w/o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ICAP Power Point Template 2015</Template>
  <TotalTime>6010</TotalTime>
  <Words>1767</Words>
  <Application>Microsoft Office PowerPoint</Application>
  <PresentationFormat>Custom</PresentationFormat>
  <Paragraphs>171</Paragraphs>
  <Slides>17</Slides>
  <Notes>11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17</vt:i4>
      </vt:variant>
    </vt:vector>
  </HeadingPairs>
  <TitlesOfParts>
    <vt:vector size="28" baseType="lpstr">
      <vt:lpstr>Arial</vt:lpstr>
      <vt:lpstr>Arial Black</vt:lpstr>
      <vt:lpstr>Arial Narrow</vt:lpstr>
      <vt:lpstr>Calibri</vt:lpstr>
      <vt:lpstr>Garamond</vt:lpstr>
      <vt:lpstr>Trade Gothic LT Std Bold</vt:lpstr>
      <vt:lpstr>ICAP Power Point Template 2015</vt:lpstr>
      <vt:lpstr>Blue Banner w/ Logo</vt:lpstr>
      <vt:lpstr>Blue Banner w/o Logo</vt:lpstr>
      <vt:lpstr>White Slide w/Logo</vt:lpstr>
      <vt:lpstr>White Slide w/o logo</vt:lpstr>
      <vt:lpstr>Mapping the Scale-Up of DSD: A 13-Country Health Facility Survey</vt:lpstr>
      <vt:lpstr>Outline</vt:lpstr>
      <vt:lpstr>Background</vt:lpstr>
      <vt:lpstr>Methods</vt:lpstr>
      <vt:lpstr>Results</vt:lpstr>
      <vt:lpstr>Survey Facilities</vt:lpstr>
      <vt:lpstr>Current and Planned DSD Scale-Up</vt:lpstr>
      <vt:lpstr>Types of DSD Models</vt:lpstr>
      <vt:lpstr>Current and Planned Uptake by Model Type</vt:lpstr>
      <vt:lpstr>Facility-Based Individual Model Implementation</vt:lpstr>
      <vt:lpstr>Facility-Based Individual Model ART Services</vt:lpstr>
      <vt:lpstr>Facility-Based Individual Model Characteristics</vt:lpstr>
      <vt:lpstr>Community-Based Group Model Implementation</vt:lpstr>
      <vt:lpstr>Community-Based Group Model Characteristics</vt:lpstr>
      <vt:lpstr>Diverse Client Groups Prioritized for DSD Models</vt:lpstr>
      <vt:lpstr>Summary</vt:lpstr>
      <vt:lpstr>Acknowledgements</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Alexandra E.</dc:creator>
  <cp:lastModifiedBy>Tiffany Harris</cp:lastModifiedBy>
  <cp:revision>91</cp:revision>
  <dcterms:created xsi:type="dcterms:W3CDTF">2017-02-03T16:50:07Z</dcterms:created>
  <dcterms:modified xsi:type="dcterms:W3CDTF">2018-07-22T22:47:37Z</dcterms:modified>
</cp:coreProperties>
</file>